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5" d="100"/>
          <a:sy n="135" d="100"/>
        </p:scale>
        <p:origin x="1650"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unbabuvn/IBM-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runbabuvn/IBM-Applied-Data-Science-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unbabuvn/IBM-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runbabuvn/IBM-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runbabuvn/IBM-Applied-Data-Science-Capston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runbabuvn/IBM-Applied-Data-Science-Capstone/blob/main/SpaceX_Machine_Learning_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unbabuvn/IBM-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runbabuvn/IBM-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618353"/>
            <a:ext cx="2514600" cy="646331"/>
          </a:xfrm>
          <a:prstGeom prst="rect">
            <a:avLst/>
          </a:prstGeom>
          <a:noFill/>
        </p:spPr>
        <p:txBody>
          <a:bodyPr wrap="square" lIns="91440" tIns="45720" rIns="91440" bIns="45720" rtlCol="0" anchor="t">
            <a:spAutoFit/>
          </a:bodyPr>
          <a:lstStyle/>
          <a:p>
            <a:r>
              <a:rPr lang="en-US" dirty="0">
                <a:solidFill>
                  <a:schemeClr val="bg2"/>
                </a:solidFill>
                <a:ea typeface="SF Pro" pitchFamily="2" charset="0"/>
                <a:cs typeface="SF Pro" pitchFamily="2" charset="0"/>
              </a:rPr>
              <a:t>Arun Babu</a:t>
            </a:r>
          </a:p>
          <a:p>
            <a:r>
              <a:rPr lang="en-US" dirty="0">
                <a:solidFill>
                  <a:schemeClr val="bg2"/>
                </a:solidFill>
                <a:ea typeface="SF Pro" pitchFamily="2" charset="0"/>
                <a:cs typeface="SF Pro" pitchFamily="2" charset="0"/>
              </a:rPr>
              <a:t>21-05-2025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8273"/>
            <a:ext cx="6807459" cy="4351338"/>
          </a:xfrm>
          <a:prstGeom prst="rect">
            <a:avLst/>
          </a:prstGeom>
        </p:spPr>
        <p:txBody>
          <a:bodyPr/>
          <a:lstStyle/>
          <a:p>
            <a:pPr marL="0" indent="0">
              <a:buNone/>
            </a:pPr>
            <a:r>
              <a:rPr lang="en-US" sz="18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0" indent="0">
              <a:buNone/>
            </a:pPr>
            <a:r>
              <a:rPr lang="en-US" sz="1800" dirty="0"/>
              <a:t>We mainly convert those outcomes into Training Labels with 1 means the booster successfully landed, 0 means it was unsuccessful.</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510B32EA-C140-5485-3A48-0A4C5E6179A2}"/>
              </a:ext>
            </a:extLst>
          </p:cNvPr>
          <p:cNvSpPr/>
          <p:nvPr/>
        </p:nvSpPr>
        <p:spPr>
          <a:xfrm>
            <a:off x="8002772" y="1729562"/>
            <a:ext cx="3366977" cy="549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Perform exploratory Data Analysis and determine Training Labels</a:t>
            </a:r>
          </a:p>
        </p:txBody>
      </p:sp>
      <p:sp>
        <p:nvSpPr>
          <p:cNvPr id="3" name="Rectangle 2">
            <a:extLst>
              <a:ext uri="{FF2B5EF4-FFF2-40B4-BE49-F238E27FC236}">
                <a16:creationId xmlns:a16="http://schemas.microsoft.com/office/drawing/2014/main" id="{84D024E6-BC66-2A0E-F734-7621792D5537}"/>
              </a:ext>
            </a:extLst>
          </p:cNvPr>
          <p:cNvSpPr/>
          <p:nvPr/>
        </p:nvSpPr>
        <p:spPr>
          <a:xfrm>
            <a:off x="8002772" y="2412130"/>
            <a:ext cx="3366977" cy="549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Calculate the number of launches on each site</a:t>
            </a:r>
          </a:p>
        </p:txBody>
      </p:sp>
      <p:sp>
        <p:nvSpPr>
          <p:cNvPr id="6" name="Rectangle 5">
            <a:extLst>
              <a:ext uri="{FF2B5EF4-FFF2-40B4-BE49-F238E27FC236}">
                <a16:creationId xmlns:a16="http://schemas.microsoft.com/office/drawing/2014/main" id="{D40DDDD0-D7F6-CE3F-64F9-FD9D358F6BFC}"/>
              </a:ext>
            </a:extLst>
          </p:cNvPr>
          <p:cNvSpPr/>
          <p:nvPr/>
        </p:nvSpPr>
        <p:spPr>
          <a:xfrm>
            <a:off x="8002772" y="3094698"/>
            <a:ext cx="3366977" cy="549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Calculate the number and occurrence of each orbit</a:t>
            </a:r>
          </a:p>
        </p:txBody>
      </p:sp>
      <p:sp>
        <p:nvSpPr>
          <p:cNvPr id="7" name="Rectangle 6">
            <a:extLst>
              <a:ext uri="{FF2B5EF4-FFF2-40B4-BE49-F238E27FC236}">
                <a16:creationId xmlns:a16="http://schemas.microsoft.com/office/drawing/2014/main" id="{B03BC91F-15C6-B806-8CDD-7881A50E39CC}"/>
              </a:ext>
            </a:extLst>
          </p:cNvPr>
          <p:cNvSpPr/>
          <p:nvPr/>
        </p:nvSpPr>
        <p:spPr>
          <a:xfrm>
            <a:off x="8002771" y="3777266"/>
            <a:ext cx="3366977" cy="8831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Calculate the number and occurrence of mission outcome per orbit type</a:t>
            </a:r>
          </a:p>
        </p:txBody>
      </p:sp>
      <p:sp>
        <p:nvSpPr>
          <p:cNvPr id="9" name="Rectangle 8">
            <a:extLst>
              <a:ext uri="{FF2B5EF4-FFF2-40B4-BE49-F238E27FC236}">
                <a16:creationId xmlns:a16="http://schemas.microsoft.com/office/drawing/2014/main" id="{B90C1836-FF00-BF7C-7AD5-CED8D938623A}"/>
              </a:ext>
            </a:extLst>
          </p:cNvPr>
          <p:cNvSpPr/>
          <p:nvPr/>
        </p:nvSpPr>
        <p:spPr>
          <a:xfrm>
            <a:off x="8002770" y="4793955"/>
            <a:ext cx="3366977" cy="549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Create a landing outcome label from Outcome column</a:t>
            </a:r>
          </a:p>
        </p:txBody>
      </p:sp>
      <p:sp>
        <p:nvSpPr>
          <p:cNvPr id="10" name="Rectangle 9">
            <a:extLst>
              <a:ext uri="{FF2B5EF4-FFF2-40B4-BE49-F238E27FC236}">
                <a16:creationId xmlns:a16="http://schemas.microsoft.com/office/drawing/2014/main" id="{5AE92AB7-4D3C-26A6-24DB-835AC391D84B}"/>
              </a:ext>
            </a:extLst>
          </p:cNvPr>
          <p:cNvSpPr/>
          <p:nvPr/>
        </p:nvSpPr>
        <p:spPr>
          <a:xfrm>
            <a:off x="8006314" y="5476522"/>
            <a:ext cx="3366977" cy="54904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Exporting the data to CSV</a:t>
            </a:r>
          </a:p>
        </p:txBody>
      </p:sp>
      <p:sp>
        <p:nvSpPr>
          <p:cNvPr id="12" name="TextBox 11">
            <a:extLst>
              <a:ext uri="{FF2B5EF4-FFF2-40B4-BE49-F238E27FC236}">
                <a16:creationId xmlns:a16="http://schemas.microsoft.com/office/drawing/2014/main" id="{D019350A-2259-2FCD-A1B9-B674F474D4CA}"/>
              </a:ext>
            </a:extLst>
          </p:cNvPr>
          <p:cNvSpPr txBox="1"/>
          <p:nvPr/>
        </p:nvSpPr>
        <p:spPr>
          <a:xfrm>
            <a:off x="8661609" y="941743"/>
            <a:ext cx="2849525" cy="369332"/>
          </a:xfrm>
          <a:prstGeom prst="rect">
            <a:avLst/>
          </a:prstGeom>
          <a:noFill/>
        </p:spPr>
        <p:txBody>
          <a:bodyPr wrap="square" rtlCol="0">
            <a:spAutoFit/>
          </a:bodyPr>
          <a:lstStyle/>
          <a:p>
            <a:r>
              <a:rPr lang="en-IN" dirty="0">
                <a:hlinkClick r:id="rId3"/>
              </a:rPr>
              <a:t>GitHub URL-Data Wrangling </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sz="1800" dirty="0"/>
              <a:t>Charts were plotted:</a:t>
            </a:r>
          </a:p>
          <a:p>
            <a:pPr marL="457200" lvl="1" indent="0">
              <a:buNone/>
            </a:pPr>
            <a:r>
              <a:rPr lang="en-US" sz="1800" dirty="0"/>
              <a:t>Flight Number vs. Payload Mass, Flight Number vs. Launch Site, Payload Mass vs. Launch Site, Orbit Type vs. Success Rate, Flight Number vs. Orbit Type, Payload Mass vs Orbit Type and Success Rate Yearly Trend</a:t>
            </a:r>
          </a:p>
          <a:p>
            <a:pPr marL="0" indent="0">
              <a:buNone/>
            </a:pPr>
            <a:r>
              <a:rPr lang="en-US" sz="1800" dirty="0"/>
              <a:t>Scatter plots show the relationship between variables. If a relationship exists, they could be used in machine learning model.</a:t>
            </a:r>
          </a:p>
          <a:p>
            <a:pPr marL="0" indent="0">
              <a:buNone/>
            </a:pPr>
            <a:r>
              <a:rPr lang="en-US" sz="1800" dirty="0"/>
              <a:t>Bar charts show comparisons among discrete categories. The goal is to show the relationship between the specific categories being compared and a measured value.</a:t>
            </a:r>
          </a:p>
          <a:p>
            <a:pPr marL="0" indent="0">
              <a:buNone/>
            </a:pPr>
            <a:r>
              <a:rPr lang="en-US" sz="1800" dirty="0"/>
              <a:t>Line charts show trends in data over time (time series).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307BA71-1722-4000-2DD5-9E695DFDF7E4}"/>
              </a:ext>
            </a:extLst>
          </p:cNvPr>
          <p:cNvSpPr txBox="1"/>
          <p:nvPr/>
        </p:nvSpPr>
        <p:spPr>
          <a:xfrm>
            <a:off x="7542030" y="943122"/>
            <a:ext cx="3979198" cy="369332"/>
          </a:xfrm>
          <a:prstGeom prst="rect">
            <a:avLst/>
          </a:prstGeom>
          <a:noFill/>
        </p:spPr>
        <p:txBody>
          <a:bodyPr wrap="square" rtlCol="0">
            <a:spAutoFit/>
          </a:bodyPr>
          <a:lstStyle/>
          <a:p>
            <a:r>
              <a:rPr lang="en-US" dirty="0">
                <a:hlinkClick r:id="rId3"/>
              </a:rPr>
              <a:t>GitHub URL-EDA with Data Visualization</a:t>
            </a:r>
            <a:endParaRPr lang="en-IN"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US" sz="1600" dirty="0"/>
              <a:t>Performed SQL queries:</a:t>
            </a:r>
          </a:p>
          <a:p>
            <a:pPr marL="457200" lvl="1" indent="0">
              <a:buNone/>
            </a:pPr>
            <a:r>
              <a:rPr lang="en-US" sz="1400" dirty="0"/>
              <a:t>• Displaying the names of the unique launch sites in the space mission</a:t>
            </a:r>
          </a:p>
          <a:p>
            <a:pPr marL="457200" lvl="1" indent="0">
              <a:buNone/>
            </a:pPr>
            <a:r>
              <a:rPr lang="en-US" sz="1400" dirty="0"/>
              <a:t>• Displaying 5 records where launch sites begin with the string ‘CCA'</a:t>
            </a:r>
          </a:p>
          <a:p>
            <a:pPr marL="457200" lvl="1" indent="0">
              <a:buNone/>
            </a:pPr>
            <a:r>
              <a:rPr lang="en-US" sz="1400" dirty="0"/>
              <a:t>• Displaying the total payload mass carried by boosters launched by NASA (CRS)</a:t>
            </a:r>
          </a:p>
          <a:p>
            <a:pPr marL="457200" lvl="1" indent="0">
              <a:buNone/>
            </a:pPr>
            <a:r>
              <a:rPr lang="en-US" sz="1400" dirty="0"/>
              <a:t>• Displaying average payload mass carried by booster version F9 v1.1</a:t>
            </a:r>
          </a:p>
          <a:p>
            <a:pPr marL="457200" lvl="1" indent="0">
              <a:buNone/>
            </a:pPr>
            <a:r>
              <a:rPr lang="en-US" sz="1400" dirty="0"/>
              <a:t>• Listing the date when the first successful landing outcome in ground pad was achieved</a:t>
            </a:r>
          </a:p>
          <a:p>
            <a:pPr marL="457200" lvl="1" indent="0">
              <a:buNone/>
            </a:pPr>
            <a:r>
              <a:rPr lang="en-US" sz="1400" dirty="0"/>
              <a:t>• Listing the names of the boosters which have success in drone ship and have payload mass greater than 4000 but</a:t>
            </a:r>
          </a:p>
          <a:p>
            <a:pPr marL="457200" lvl="1" indent="0">
              <a:buNone/>
            </a:pPr>
            <a:r>
              <a:rPr lang="en-US" sz="1400" dirty="0"/>
              <a:t>less than 6000</a:t>
            </a:r>
          </a:p>
          <a:p>
            <a:pPr marL="457200" lvl="1" indent="0">
              <a:buNone/>
            </a:pPr>
            <a:r>
              <a:rPr lang="en-US" sz="1400" dirty="0"/>
              <a:t>• Listing the total number of successful and failure mission outcomes</a:t>
            </a:r>
          </a:p>
          <a:p>
            <a:pPr marL="457200" lvl="1" indent="0">
              <a:buNone/>
            </a:pPr>
            <a:r>
              <a:rPr lang="en-US" sz="1400" dirty="0"/>
              <a:t>• Listing the names of the booster versions which have carried the maximum payload mass</a:t>
            </a:r>
          </a:p>
          <a:p>
            <a:pPr marL="457200" lvl="1" indent="0">
              <a:buNone/>
            </a:pPr>
            <a:r>
              <a:rPr lang="en-US" sz="1400" dirty="0"/>
              <a:t>• Listing the failed landing outcomes in drone ship, their booster versions and launch site names for the months in</a:t>
            </a:r>
          </a:p>
          <a:p>
            <a:pPr marL="457200" lvl="1" indent="0">
              <a:buNone/>
            </a:pPr>
            <a:r>
              <a:rPr lang="en-US" sz="1400" dirty="0"/>
              <a:t>year 2015</a:t>
            </a:r>
          </a:p>
          <a:p>
            <a:pPr marL="457200" lvl="1" indent="0">
              <a:buNone/>
            </a:pPr>
            <a:r>
              <a:rPr lang="en-US" sz="1400" dirty="0"/>
              <a:t>• Ranking the count of landing outcomes (such as Failure (drone ship) or Success (ground pad)) between the date</a:t>
            </a:r>
          </a:p>
          <a:p>
            <a:pPr marL="457200" lvl="1" indent="0">
              <a:buNone/>
            </a:pPr>
            <a:r>
              <a:rPr lang="en-US" sz="1400" dirty="0"/>
              <a:t>2010-06-04 and 2017-03-20 in descending order</a:t>
            </a:r>
          </a:p>
          <a:p>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A65F74E-88B3-CE2E-F07E-68B022B925F1}"/>
              </a:ext>
            </a:extLst>
          </p:cNvPr>
          <p:cNvSpPr txBox="1"/>
          <p:nvPr/>
        </p:nvSpPr>
        <p:spPr>
          <a:xfrm>
            <a:off x="8825564" y="929313"/>
            <a:ext cx="2632408" cy="369332"/>
          </a:xfrm>
          <a:prstGeom prst="rect">
            <a:avLst/>
          </a:prstGeom>
          <a:noFill/>
        </p:spPr>
        <p:txBody>
          <a:bodyPr wrap="square" rtlCol="0">
            <a:spAutoFit/>
          </a:bodyPr>
          <a:lstStyle/>
          <a:p>
            <a:r>
              <a:rPr lang="en-IN" dirty="0">
                <a:hlinkClick r:id="rId3"/>
              </a:rPr>
              <a:t>GitHub URL-EDA with SQL</a:t>
            </a:r>
            <a:endParaRPr lang="en-IN"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sz="1800" dirty="0"/>
              <a:t>Markers of all Launch Sites:</a:t>
            </a:r>
          </a:p>
          <a:p>
            <a:pPr lvl="1"/>
            <a:r>
              <a:rPr lang="en-US" sz="1600" dirty="0"/>
              <a:t>Added Marker with Circle, Popup Label and Text Label of NASA Johnson Space Center using its latitude and longitude coordinates as a start location.</a:t>
            </a:r>
          </a:p>
          <a:p>
            <a:pPr lvl="1"/>
            <a:r>
              <a:rPr lang="en-US" sz="1600" dirty="0"/>
              <a:t>Added Markers with Circle, Popup Label and Text Label of all Launch Sites using their latitude and longitude coordinates to show their geographical locations and proximity to Equator and coasts.</a:t>
            </a:r>
          </a:p>
          <a:p>
            <a:pPr marL="0" indent="0">
              <a:buNone/>
            </a:pPr>
            <a:r>
              <a:rPr lang="en-US" sz="1800" dirty="0" err="1"/>
              <a:t>Coloured</a:t>
            </a:r>
            <a:r>
              <a:rPr lang="en-US" sz="1800" dirty="0"/>
              <a:t> Markers of the launch outcomes for each Launch Site:</a:t>
            </a:r>
          </a:p>
          <a:p>
            <a:pPr lvl="1"/>
            <a:r>
              <a:rPr lang="en-US" sz="1600" dirty="0"/>
              <a:t>Added </a:t>
            </a:r>
            <a:r>
              <a:rPr lang="en-US" sz="1600" dirty="0" err="1"/>
              <a:t>coloured</a:t>
            </a:r>
            <a:r>
              <a:rPr lang="en-US" sz="1600" dirty="0"/>
              <a:t> Markers of success (Green) and failed (Red) launches using Marker Cluster to identify which launch sites have relatively high success rates.</a:t>
            </a:r>
          </a:p>
          <a:p>
            <a:pPr marL="0" indent="0">
              <a:buNone/>
            </a:pPr>
            <a:r>
              <a:rPr lang="en-US" sz="1800" dirty="0"/>
              <a:t>Distances between a Launch Site to its proximities:</a:t>
            </a:r>
          </a:p>
          <a:p>
            <a:pPr lvl="1"/>
            <a:r>
              <a:rPr lang="en-US" sz="1600" dirty="0"/>
              <a:t>Added </a:t>
            </a:r>
            <a:r>
              <a:rPr lang="en-US" sz="1600" dirty="0" err="1"/>
              <a:t>coloured</a:t>
            </a:r>
            <a:r>
              <a:rPr lang="en-US" sz="1600" dirty="0"/>
              <a:t> Lines to show distances between the Launch Site KSC LC-39A (as an example) and its proximities like Railway, Highway, Coastline and Closest City.</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F8414EB2-A413-64F5-4327-51D17109F0D4}"/>
              </a:ext>
            </a:extLst>
          </p:cNvPr>
          <p:cNvSpPr txBox="1"/>
          <p:nvPr/>
        </p:nvSpPr>
        <p:spPr>
          <a:xfrm>
            <a:off x="6492949" y="957299"/>
            <a:ext cx="5198939" cy="369332"/>
          </a:xfrm>
          <a:prstGeom prst="rect">
            <a:avLst/>
          </a:prstGeom>
          <a:noFill/>
        </p:spPr>
        <p:txBody>
          <a:bodyPr wrap="square" rtlCol="0">
            <a:spAutoFit/>
          </a:bodyPr>
          <a:lstStyle/>
          <a:p>
            <a:r>
              <a:rPr lang="en-US" dirty="0">
                <a:hlinkClick r:id="rId3"/>
              </a:rPr>
              <a:t>GitHub URL-Interactive Visual Analytics with Folium</a:t>
            </a:r>
            <a:endParaRPr lang="en-IN"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1800" dirty="0"/>
              <a:t>Launch Sites Dropdown List:</a:t>
            </a:r>
          </a:p>
          <a:p>
            <a:r>
              <a:rPr lang="en-US" sz="1800" dirty="0"/>
              <a:t>Added a dropdown list to enable Launch Site selection.</a:t>
            </a:r>
          </a:p>
          <a:p>
            <a:pPr marL="0" indent="0">
              <a:buNone/>
            </a:pPr>
            <a:r>
              <a:rPr lang="en-US" sz="1800" dirty="0"/>
              <a:t>Pie Chart showing Success Launches (All Sites/Certain Site):</a:t>
            </a:r>
          </a:p>
          <a:p>
            <a:r>
              <a:rPr lang="en-US" sz="1800" dirty="0"/>
              <a:t>Added a pie chart to show the total successful launches count for all sites and the Success vs. Failed counts for the site, if a specific Launch Site was selected.</a:t>
            </a:r>
          </a:p>
          <a:p>
            <a:pPr marL="0" indent="0">
              <a:buNone/>
            </a:pPr>
            <a:r>
              <a:rPr lang="en-US" sz="1800" dirty="0"/>
              <a:t>Slider of Payload Mass Range:</a:t>
            </a:r>
          </a:p>
          <a:p>
            <a:r>
              <a:rPr lang="en-US" sz="1800" dirty="0"/>
              <a:t>Added a slider to select Payload range.</a:t>
            </a:r>
          </a:p>
          <a:p>
            <a:pPr marL="0" indent="0">
              <a:buNone/>
            </a:pPr>
            <a:r>
              <a:rPr lang="en-US" sz="1800" dirty="0"/>
              <a:t>Scatter Chart of Payload Mass vs. Success Rate for the different Booster Versions:</a:t>
            </a:r>
          </a:p>
          <a:p>
            <a:r>
              <a:rPr lang="en-US" sz="1800" dirty="0"/>
              <a:t>Added a scatter chart to show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F71F63FC-8C56-6151-4064-78D2AC2493E4}"/>
              </a:ext>
            </a:extLst>
          </p:cNvPr>
          <p:cNvSpPr txBox="1"/>
          <p:nvPr/>
        </p:nvSpPr>
        <p:spPr>
          <a:xfrm>
            <a:off x="8491870" y="956930"/>
            <a:ext cx="2966102" cy="369332"/>
          </a:xfrm>
          <a:prstGeom prst="rect">
            <a:avLst/>
          </a:prstGeom>
          <a:noFill/>
        </p:spPr>
        <p:txBody>
          <a:bodyPr wrap="square" rtlCol="0">
            <a:spAutoFit/>
          </a:bodyPr>
          <a:lstStyle/>
          <a:p>
            <a:r>
              <a:rPr lang="en-IN" dirty="0">
                <a:hlinkClick r:id="rId3"/>
              </a:rPr>
              <a:t>GitHub URL-SpaceX Dash App</a:t>
            </a:r>
            <a:endParaRPr lang="en-IN"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DE2146B8-E0C1-666C-839B-0D172FC3EDDB}"/>
              </a:ext>
            </a:extLst>
          </p:cNvPr>
          <p:cNvSpPr/>
          <p:nvPr/>
        </p:nvSpPr>
        <p:spPr>
          <a:xfrm>
            <a:off x="3717851" y="1393162"/>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Creating a NumPy array from the column “Class” in data</a:t>
            </a:r>
          </a:p>
        </p:txBody>
      </p:sp>
      <p:sp>
        <p:nvSpPr>
          <p:cNvPr id="6" name="Rectangle 5">
            <a:extLst>
              <a:ext uri="{FF2B5EF4-FFF2-40B4-BE49-F238E27FC236}">
                <a16:creationId xmlns:a16="http://schemas.microsoft.com/office/drawing/2014/main" id="{F8DBBB32-7258-9344-C6E1-5072B8167566}"/>
              </a:ext>
            </a:extLst>
          </p:cNvPr>
          <p:cNvSpPr/>
          <p:nvPr/>
        </p:nvSpPr>
        <p:spPr>
          <a:xfrm>
            <a:off x="3717851" y="2024210"/>
            <a:ext cx="4756298" cy="6020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Standardizing the data with </a:t>
            </a:r>
            <a:r>
              <a:rPr lang="en-IN" sz="1600" dirty="0" err="1"/>
              <a:t>StandartScaler</a:t>
            </a:r>
            <a:r>
              <a:rPr lang="en-IN" sz="1600" dirty="0"/>
              <a:t>, then fitting and transforming it</a:t>
            </a:r>
          </a:p>
        </p:txBody>
      </p:sp>
      <p:sp>
        <p:nvSpPr>
          <p:cNvPr id="7" name="Rectangle 6">
            <a:extLst>
              <a:ext uri="{FF2B5EF4-FFF2-40B4-BE49-F238E27FC236}">
                <a16:creationId xmlns:a16="http://schemas.microsoft.com/office/drawing/2014/main" id="{C31E377A-E82D-8CF1-235E-CE9EBC167ECF}"/>
              </a:ext>
            </a:extLst>
          </p:cNvPr>
          <p:cNvSpPr/>
          <p:nvPr/>
        </p:nvSpPr>
        <p:spPr>
          <a:xfrm>
            <a:off x="3717851" y="2796584"/>
            <a:ext cx="4756298" cy="5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Splitting the data into training and testing sets with train _</a:t>
            </a:r>
            <a:r>
              <a:rPr lang="en-IN" sz="1600" dirty="0" err="1"/>
              <a:t>test_split</a:t>
            </a:r>
            <a:r>
              <a:rPr lang="en-IN" sz="1600" dirty="0"/>
              <a:t> function</a:t>
            </a:r>
          </a:p>
        </p:txBody>
      </p:sp>
      <p:sp>
        <p:nvSpPr>
          <p:cNvPr id="8" name="Rectangle 7">
            <a:extLst>
              <a:ext uri="{FF2B5EF4-FFF2-40B4-BE49-F238E27FC236}">
                <a16:creationId xmlns:a16="http://schemas.microsoft.com/office/drawing/2014/main" id="{9B364191-3F82-8AB9-2F68-AB1402F564D2}"/>
              </a:ext>
            </a:extLst>
          </p:cNvPr>
          <p:cNvSpPr/>
          <p:nvPr/>
        </p:nvSpPr>
        <p:spPr>
          <a:xfrm>
            <a:off x="3717851" y="3512289"/>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Creating a </a:t>
            </a:r>
            <a:r>
              <a:rPr lang="en-IN" sz="1600" dirty="0" err="1"/>
              <a:t>GridSearchCV</a:t>
            </a:r>
            <a:r>
              <a:rPr lang="en-IN" sz="1600" dirty="0"/>
              <a:t> object with cv=10 to find the best parameters </a:t>
            </a:r>
          </a:p>
        </p:txBody>
      </p:sp>
      <p:sp>
        <p:nvSpPr>
          <p:cNvPr id="9" name="Rectangle 8">
            <a:extLst>
              <a:ext uri="{FF2B5EF4-FFF2-40B4-BE49-F238E27FC236}">
                <a16:creationId xmlns:a16="http://schemas.microsoft.com/office/drawing/2014/main" id="{A15073B0-CFEA-D3CD-1AB5-4F3953C5829C}"/>
              </a:ext>
            </a:extLst>
          </p:cNvPr>
          <p:cNvSpPr/>
          <p:nvPr/>
        </p:nvSpPr>
        <p:spPr>
          <a:xfrm>
            <a:off x="3724939" y="4139610"/>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Applying </a:t>
            </a:r>
            <a:r>
              <a:rPr lang="en-IN" sz="1600" dirty="0" err="1"/>
              <a:t>GridSearchCV</a:t>
            </a:r>
            <a:r>
              <a:rPr lang="en-IN" sz="1600" dirty="0"/>
              <a:t> on </a:t>
            </a:r>
            <a:r>
              <a:rPr lang="en-IN" sz="1600" dirty="0" err="1"/>
              <a:t>LogReg</a:t>
            </a:r>
            <a:r>
              <a:rPr lang="en-IN" sz="1600" dirty="0"/>
              <a:t>, SVM, Decision Tree, and KNN models</a:t>
            </a:r>
          </a:p>
        </p:txBody>
      </p:sp>
      <p:sp>
        <p:nvSpPr>
          <p:cNvPr id="10" name="Rectangle 9">
            <a:extLst>
              <a:ext uri="{FF2B5EF4-FFF2-40B4-BE49-F238E27FC236}">
                <a16:creationId xmlns:a16="http://schemas.microsoft.com/office/drawing/2014/main" id="{C56CCBFE-12FE-9262-F738-58A90EF85440}"/>
              </a:ext>
            </a:extLst>
          </p:cNvPr>
          <p:cNvSpPr/>
          <p:nvPr/>
        </p:nvSpPr>
        <p:spPr>
          <a:xfrm>
            <a:off x="3724939" y="4766931"/>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Calculating the accuracy on the test data using the method .score() for all models</a:t>
            </a:r>
          </a:p>
        </p:txBody>
      </p:sp>
      <p:sp>
        <p:nvSpPr>
          <p:cNvPr id="11" name="Rectangle 10">
            <a:extLst>
              <a:ext uri="{FF2B5EF4-FFF2-40B4-BE49-F238E27FC236}">
                <a16:creationId xmlns:a16="http://schemas.microsoft.com/office/drawing/2014/main" id="{77C5F7B3-2E35-FD0D-55B3-5E484EF138E9}"/>
              </a:ext>
            </a:extLst>
          </p:cNvPr>
          <p:cNvSpPr/>
          <p:nvPr/>
        </p:nvSpPr>
        <p:spPr>
          <a:xfrm>
            <a:off x="3724939" y="5394251"/>
            <a:ext cx="4756298" cy="5387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Examining the confusion matrix for all models</a:t>
            </a:r>
          </a:p>
        </p:txBody>
      </p:sp>
      <p:sp>
        <p:nvSpPr>
          <p:cNvPr id="12" name="Rectangle 11">
            <a:extLst>
              <a:ext uri="{FF2B5EF4-FFF2-40B4-BE49-F238E27FC236}">
                <a16:creationId xmlns:a16="http://schemas.microsoft.com/office/drawing/2014/main" id="{A3E6DFFE-3226-3907-2D8C-6ADECFA12322}"/>
              </a:ext>
            </a:extLst>
          </p:cNvPr>
          <p:cNvSpPr/>
          <p:nvPr/>
        </p:nvSpPr>
        <p:spPr>
          <a:xfrm>
            <a:off x="3724939" y="6099542"/>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Finding the method performs best by examining the </a:t>
            </a:r>
            <a:r>
              <a:rPr lang="en-IN" sz="1600" dirty="0" err="1"/>
              <a:t>jaccard_score</a:t>
            </a:r>
            <a:r>
              <a:rPr lang="en-IN" sz="1600" dirty="0"/>
              <a:t> and F1_score metrics</a:t>
            </a:r>
          </a:p>
        </p:txBody>
      </p:sp>
      <p:cxnSp>
        <p:nvCxnSpPr>
          <p:cNvPr id="13" name="Straight Arrow Connector 12">
            <a:extLst>
              <a:ext uri="{FF2B5EF4-FFF2-40B4-BE49-F238E27FC236}">
                <a16:creationId xmlns:a16="http://schemas.microsoft.com/office/drawing/2014/main" id="{328AA0E3-5390-88C3-F970-33DF195842EC}"/>
              </a:ext>
            </a:extLst>
          </p:cNvPr>
          <p:cNvCxnSpPr>
            <a:stCxn id="2" idx="2"/>
            <a:endCxn id="6" idx="0"/>
          </p:cNvCxnSpPr>
          <p:nvPr/>
        </p:nvCxnSpPr>
        <p:spPr>
          <a:xfrm>
            <a:off x="6096000" y="1853906"/>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87BFF1F-1526-2DB5-F6A3-AEB014305EF4}"/>
              </a:ext>
            </a:extLst>
          </p:cNvPr>
          <p:cNvCxnSpPr>
            <a:stCxn id="6" idx="2"/>
            <a:endCxn id="7" idx="0"/>
          </p:cNvCxnSpPr>
          <p:nvPr/>
        </p:nvCxnSpPr>
        <p:spPr>
          <a:xfrm>
            <a:off x="6096000" y="2626280"/>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71DBE6A-FA5C-0366-3D8C-6AB50E350AEF}"/>
              </a:ext>
            </a:extLst>
          </p:cNvPr>
          <p:cNvCxnSpPr>
            <a:stCxn id="7" idx="2"/>
            <a:endCxn id="8" idx="0"/>
          </p:cNvCxnSpPr>
          <p:nvPr/>
        </p:nvCxnSpPr>
        <p:spPr>
          <a:xfrm>
            <a:off x="6096000" y="3345712"/>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61654D0-2035-0CD7-D13A-5C6890646349}"/>
              </a:ext>
            </a:extLst>
          </p:cNvPr>
          <p:cNvCxnSpPr>
            <a:stCxn id="8" idx="2"/>
            <a:endCxn id="9" idx="0"/>
          </p:cNvCxnSpPr>
          <p:nvPr/>
        </p:nvCxnSpPr>
        <p:spPr>
          <a:xfrm>
            <a:off x="6096000" y="3973033"/>
            <a:ext cx="7088"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19E77AA-8271-F5FF-9AB5-8BC8117FA941}"/>
              </a:ext>
            </a:extLst>
          </p:cNvPr>
          <p:cNvCxnSpPr>
            <a:stCxn id="9" idx="2"/>
            <a:endCxn id="10" idx="0"/>
          </p:cNvCxnSpPr>
          <p:nvPr/>
        </p:nvCxnSpPr>
        <p:spPr>
          <a:xfrm>
            <a:off x="6103088" y="4600354"/>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4ACB494-57AE-777B-388C-A69328006ECF}"/>
              </a:ext>
            </a:extLst>
          </p:cNvPr>
          <p:cNvCxnSpPr>
            <a:stCxn id="10" idx="2"/>
            <a:endCxn id="11" idx="0"/>
          </p:cNvCxnSpPr>
          <p:nvPr/>
        </p:nvCxnSpPr>
        <p:spPr>
          <a:xfrm>
            <a:off x="6103088" y="5227675"/>
            <a:ext cx="0" cy="166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AED8853-FD2F-BE07-9D19-A05FB7AE1977}"/>
              </a:ext>
            </a:extLst>
          </p:cNvPr>
          <p:cNvCxnSpPr>
            <a:stCxn id="11" idx="2"/>
            <a:endCxn id="12" idx="0"/>
          </p:cNvCxnSpPr>
          <p:nvPr/>
        </p:nvCxnSpPr>
        <p:spPr>
          <a:xfrm>
            <a:off x="6103088" y="5932966"/>
            <a:ext cx="0" cy="166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51CABEB-5C5C-16D8-0E55-51E1E493C57C}"/>
              </a:ext>
            </a:extLst>
          </p:cNvPr>
          <p:cNvSpPr txBox="1"/>
          <p:nvPr/>
        </p:nvSpPr>
        <p:spPr>
          <a:xfrm>
            <a:off x="7435703" y="938678"/>
            <a:ext cx="4164037" cy="369332"/>
          </a:xfrm>
          <a:prstGeom prst="rect">
            <a:avLst/>
          </a:prstGeom>
          <a:noFill/>
        </p:spPr>
        <p:txBody>
          <a:bodyPr wrap="square" rtlCol="0">
            <a:spAutoFit/>
          </a:bodyPr>
          <a:lstStyle/>
          <a:p>
            <a:r>
              <a:rPr lang="en-IN" dirty="0">
                <a:hlinkClick r:id="rId3"/>
              </a:rPr>
              <a:t>GitHub URL-Machine Learning Prediction</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1" name="Picture 10">
            <a:extLst>
              <a:ext uri="{FF2B5EF4-FFF2-40B4-BE49-F238E27FC236}">
                <a16:creationId xmlns:a16="http://schemas.microsoft.com/office/drawing/2014/main" id="{0CE5E618-F9FF-8D99-5F97-2D7145DE9545}"/>
              </a:ext>
            </a:extLst>
          </p:cNvPr>
          <p:cNvPicPr>
            <a:picLocks noChangeAspect="1"/>
          </p:cNvPicPr>
          <p:nvPr/>
        </p:nvPicPr>
        <p:blipFill>
          <a:blip r:embed="rId3"/>
          <a:stretch>
            <a:fillRect/>
          </a:stretch>
        </p:blipFill>
        <p:spPr>
          <a:xfrm>
            <a:off x="770011" y="1640787"/>
            <a:ext cx="9753600" cy="1863099"/>
          </a:xfrm>
          <a:prstGeom prst="rect">
            <a:avLst/>
          </a:prstGeom>
        </p:spPr>
      </p:pic>
      <p:sp>
        <p:nvSpPr>
          <p:cNvPr id="12" name="TextBox 11">
            <a:extLst>
              <a:ext uri="{FF2B5EF4-FFF2-40B4-BE49-F238E27FC236}">
                <a16:creationId xmlns:a16="http://schemas.microsoft.com/office/drawing/2014/main" id="{FA58DA5B-4467-4E9F-24FD-2CF3069E7C1B}"/>
              </a:ext>
            </a:extLst>
          </p:cNvPr>
          <p:cNvSpPr txBox="1"/>
          <p:nvPr/>
        </p:nvSpPr>
        <p:spPr>
          <a:xfrm>
            <a:off x="770011" y="3863163"/>
            <a:ext cx="8863087" cy="1477328"/>
          </a:xfrm>
          <a:prstGeom prst="rect">
            <a:avLst/>
          </a:prstGeom>
          <a:noFill/>
        </p:spPr>
        <p:txBody>
          <a:bodyPr wrap="square" rtlCol="0">
            <a:spAutoFit/>
          </a:bodyPr>
          <a:lstStyle/>
          <a:p>
            <a:r>
              <a:rPr lang="en-US" dirty="0"/>
              <a:t>Explanation:</a:t>
            </a:r>
          </a:p>
          <a:p>
            <a:pPr marL="285750" indent="-285750">
              <a:buFont typeface="Arial" panose="020B0604020202020204" pitchFamily="34" charset="0"/>
              <a:buChar char="•"/>
            </a:pPr>
            <a:r>
              <a:rPr lang="en-US" dirty="0"/>
              <a:t>The earliest flights all failed while the latest flights all succeeded.</a:t>
            </a:r>
          </a:p>
          <a:p>
            <a:pPr marL="285750" indent="-285750">
              <a:buFont typeface="Arial" panose="020B0604020202020204" pitchFamily="34" charset="0"/>
              <a:buChar char="•"/>
            </a:pPr>
            <a:r>
              <a:rPr lang="en-US" dirty="0"/>
              <a:t>The CCAFS SLC 40 launch site has about a half of all launches.</a:t>
            </a:r>
          </a:p>
          <a:p>
            <a:pPr marL="285750" indent="-285750">
              <a:buFont typeface="Arial" panose="020B0604020202020204" pitchFamily="34" charset="0"/>
              <a:buChar char="•"/>
            </a:pPr>
            <a:r>
              <a:rPr lang="en-US" dirty="0"/>
              <a:t>VAFB SLC 4E and KSC LC 39A have higher success rates.</a:t>
            </a:r>
          </a:p>
          <a:p>
            <a:pPr marL="285750" indent="-285750">
              <a:buFont typeface="Arial" panose="020B0604020202020204" pitchFamily="34" charset="0"/>
              <a:buChar char="•"/>
            </a:pPr>
            <a:r>
              <a:rPr lang="en-US" dirty="0"/>
              <a:t>It can be assumed that each new launch has a higher rate of success</a:t>
            </a:r>
            <a:endParaRPr lang="en-IN"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5694" y="4031810"/>
            <a:ext cx="7955776" cy="2395401"/>
          </a:xfrm>
          <a:prstGeom prst="rect">
            <a:avLst/>
          </a:prstGeom>
        </p:spPr>
        <p:txBody>
          <a:bodyPr>
            <a:noAutofit/>
          </a:bodyPr>
          <a:lstStyle/>
          <a:p>
            <a:pPr marL="0" indent="0">
              <a:lnSpc>
                <a:spcPct val="100000"/>
              </a:lnSpc>
              <a:spcBef>
                <a:spcPts val="1400"/>
              </a:spcBef>
              <a:buNone/>
            </a:pPr>
            <a:r>
              <a:rPr lang="en-US" sz="1800" dirty="0">
                <a:solidFill>
                  <a:schemeClr val="accent3">
                    <a:lumMod val="25000"/>
                  </a:schemeClr>
                </a:solidFill>
                <a:latin typeface="Calibri (Body)"/>
              </a:rPr>
              <a:t>Explanation:</a:t>
            </a:r>
          </a:p>
          <a:p>
            <a:pPr>
              <a:lnSpc>
                <a:spcPct val="100000"/>
              </a:lnSpc>
              <a:spcBef>
                <a:spcPts val="0"/>
              </a:spcBef>
            </a:pPr>
            <a:r>
              <a:rPr lang="en-US" sz="1800" dirty="0">
                <a:solidFill>
                  <a:schemeClr val="accent3">
                    <a:lumMod val="25000"/>
                  </a:schemeClr>
                </a:solidFill>
                <a:latin typeface="Calibri (Body)"/>
              </a:rPr>
              <a:t>For every launch site the higher the payload mass, the higher the success rate.</a:t>
            </a:r>
          </a:p>
          <a:p>
            <a:pPr>
              <a:lnSpc>
                <a:spcPct val="100000"/>
              </a:lnSpc>
              <a:spcBef>
                <a:spcPts val="0"/>
              </a:spcBef>
            </a:pPr>
            <a:r>
              <a:rPr lang="en-US" sz="1800" dirty="0">
                <a:solidFill>
                  <a:schemeClr val="accent3">
                    <a:lumMod val="25000"/>
                  </a:schemeClr>
                </a:solidFill>
                <a:latin typeface="Calibri (Body)"/>
              </a:rPr>
              <a:t>Most of the launches with payload mass over 7000 kg were successful.</a:t>
            </a:r>
          </a:p>
          <a:p>
            <a:pPr>
              <a:lnSpc>
                <a:spcPct val="100000"/>
              </a:lnSpc>
              <a:spcBef>
                <a:spcPts val="0"/>
              </a:spcBef>
            </a:pPr>
            <a:r>
              <a:rPr lang="en-US" sz="1800" dirty="0">
                <a:solidFill>
                  <a:schemeClr val="accent3">
                    <a:lumMod val="25000"/>
                  </a:schemeClr>
                </a:solidFill>
                <a:latin typeface="Calibri (Body)"/>
              </a:rPr>
              <a:t>KSC LC 39A has a 100% success rate for payload mass under 5500 kg too</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9D0615F-BCB5-051A-3C15-B365768ABE0C}"/>
              </a:ext>
            </a:extLst>
          </p:cNvPr>
          <p:cNvPicPr>
            <a:picLocks noChangeAspect="1"/>
          </p:cNvPicPr>
          <p:nvPr/>
        </p:nvPicPr>
        <p:blipFill>
          <a:blip r:embed="rId3"/>
          <a:stretch>
            <a:fillRect/>
          </a:stretch>
        </p:blipFill>
        <p:spPr>
          <a:xfrm>
            <a:off x="843517" y="1644162"/>
            <a:ext cx="10391554" cy="21339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Orbits with 100% success rate:</a:t>
            </a:r>
          </a:p>
          <a:p>
            <a:pPr lvl="1">
              <a:lnSpc>
                <a:spcPct val="100000"/>
              </a:lnSpc>
              <a:spcBef>
                <a:spcPts val="1400"/>
              </a:spcBef>
            </a:pPr>
            <a:r>
              <a:rPr lang="en-US" sz="1400" dirty="0">
                <a:solidFill>
                  <a:schemeClr val="accent3">
                    <a:lumMod val="25000"/>
                  </a:schemeClr>
                </a:solidFill>
                <a:latin typeface="Abadi" panose="020B0604020104020204" pitchFamily="34" charset="0"/>
              </a:rPr>
              <a:t>ES-L1, GEO, HEO, SSO</a:t>
            </a:r>
          </a:p>
          <a:p>
            <a:pPr>
              <a:lnSpc>
                <a:spcPct val="100000"/>
              </a:lnSpc>
              <a:spcBef>
                <a:spcPts val="1400"/>
              </a:spcBef>
            </a:pPr>
            <a:r>
              <a:rPr lang="en-US" sz="1800" dirty="0">
                <a:solidFill>
                  <a:schemeClr val="accent3">
                    <a:lumMod val="25000"/>
                  </a:schemeClr>
                </a:solidFill>
                <a:latin typeface="Abadi" panose="020B0604020104020204" pitchFamily="34" charset="0"/>
              </a:rPr>
              <a:t>Orbits with 0% success rate:</a:t>
            </a:r>
          </a:p>
          <a:p>
            <a:pPr lvl="1">
              <a:lnSpc>
                <a:spcPct val="100000"/>
              </a:lnSpc>
              <a:spcBef>
                <a:spcPts val="1400"/>
              </a:spcBef>
            </a:pPr>
            <a:r>
              <a:rPr lang="en-US" sz="1400" dirty="0">
                <a:solidFill>
                  <a:schemeClr val="accent3">
                    <a:lumMod val="25000"/>
                  </a:schemeClr>
                </a:solidFill>
                <a:latin typeface="Abadi" panose="020B0604020104020204" pitchFamily="34" charset="0"/>
              </a:rPr>
              <a:t>SO</a:t>
            </a:r>
          </a:p>
          <a:p>
            <a:pPr>
              <a:lnSpc>
                <a:spcPct val="100000"/>
              </a:lnSpc>
              <a:spcBef>
                <a:spcPts val="1400"/>
              </a:spcBef>
            </a:pPr>
            <a:r>
              <a:rPr lang="en-US" sz="1800" dirty="0">
                <a:solidFill>
                  <a:schemeClr val="accent3">
                    <a:lumMod val="25000"/>
                  </a:schemeClr>
                </a:solidFill>
                <a:latin typeface="Abadi" panose="020B0604020104020204" pitchFamily="34" charset="0"/>
              </a:rPr>
              <a:t>Orbits with success rate between 50% and 85%:</a:t>
            </a:r>
          </a:p>
          <a:p>
            <a:pPr lvl="1">
              <a:lnSpc>
                <a:spcPct val="100000"/>
              </a:lnSpc>
              <a:spcBef>
                <a:spcPts val="1400"/>
              </a:spcBef>
            </a:pPr>
            <a:r>
              <a:rPr lang="en-US" sz="1400" dirty="0">
                <a:solidFill>
                  <a:schemeClr val="accent3">
                    <a:lumMod val="25000"/>
                  </a:schemeClr>
                </a:solidFill>
                <a:latin typeface="Abadi" panose="020B0604020104020204" pitchFamily="34" charset="0"/>
              </a:rPr>
              <a:t>GTO, ISS, LEO, MEO,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EE6DD98-C94E-95C9-ADD3-4418B1BD71CB}"/>
              </a:ext>
            </a:extLst>
          </p:cNvPr>
          <p:cNvPicPr>
            <a:picLocks noChangeAspect="1"/>
          </p:cNvPicPr>
          <p:nvPr/>
        </p:nvPicPr>
        <p:blipFill>
          <a:blip r:embed="rId3"/>
          <a:stretch>
            <a:fillRect/>
          </a:stretch>
        </p:blipFill>
        <p:spPr>
          <a:xfrm>
            <a:off x="5479312" y="1579931"/>
            <a:ext cx="6065127" cy="39534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E8E5EBB-AD1C-71C3-3ECB-534C9C8171FE}"/>
              </a:ext>
            </a:extLst>
          </p:cNvPr>
          <p:cNvPicPr>
            <a:picLocks noChangeAspect="1"/>
          </p:cNvPicPr>
          <p:nvPr/>
        </p:nvPicPr>
        <p:blipFill>
          <a:blip r:embed="rId3"/>
          <a:stretch>
            <a:fillRect/>
          </a:stretch>
        </p:blipFill>
        <p:spPr>
          <a:xfrm>
            <a:off x="5274250" y="1742669"/>
            <a:ext cx="6460169" cy="28222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Heavy payloads have a negative influence on GTO orbits and positive on GTO and Polar LEO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8DE3061-7DBE-C034-18B6-050B08930CC8}"/>
              </a:ext>
            </a:extLst>
          </p:cNvPr>
          <p:cNvPicPr>
            <a:picLocks noChangeAspect="1"/>
          </p:cNvPicPr>
          <p:nvPr/>
        </p:nvPicPr>
        <p:blipFill>
          <a:blip r:embed="rId3"/>
          <a:stretch>
            <a:fillRect/>
          </a:stretch>
        </p:blipFill>
        <p:spPr>
          <a:xfrm>
            <a:off x="5179236" y="1835887"/>
            <a:ext cx="6856819" cy="285878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A4A19F4-C6B0-4C07-1949-435FBB53A90B}"/>
              </a:ext>
            </a:extLst>
          </p:cNvPr>
          <p:cNvPicPr>
            <a:picLocks noChangeAspect="1"/>
          </p:cNvPicPr>
          <p:nvPr/>
        </p:nvPicPr>
        <p:blipFill>
          <a:blip r:embed="rId3"/>
          <a:stretch>
            <a:fillRect/>
          </a:stretch>
        </p:blipFill>
        <p:spPr>
          <a:xfrm>
            <a:off x="5964565" y="1678172"/>
            <a:ext cx="5493407" cy="350165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70251"/>
            <a:ext cx="9745589" cy="2306712"/>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Displaying the names of the unique launch sites in the space mission.</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018F36EA-F359-0427-8C29-E480115330E7}"/>
              </a:ext>
            </a:extLst>
          </p:cNvPr>
          <p:cNvPicPr>
            <a:picLocks noChangeAspect="1"/>
          </p:cNvPicPr>
          <p:nvPr/>
        </p:nvPicPr>
        <p:blipFill>
          <a:blip r:embed="rId3"/>
          <a:stretch>
            <a:fillRect/>
          </a:stretch>
        </p:blipFill>
        <p:spPr>
          <a:xfrm>
            <a:off x="1513835" y="1438474"/>
            <a:ext cx="9164329" cy="218152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33283"/>
            <a:ext cx="9745589" cy="2143679"/>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Displaying 5 records where launch sites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1A6E1646-0EA6-9E61-436D-9AAAE2D1E11F}"/>
              </a:ext>
            </a:extLst>
          </p:cNvPr>
          <p:cNvPicPr>
            <a:picLocks noChangeAspect="1"/>
          </p:cNvPicPr>
          <p:nvPr/>
        </p:nvPicPr>
        <p:blipFill>
          <a:blip r:embed="rId3"/>
          <a:stretch>
            <a:fillRect/>
          </a:stretch>
        </p:blipFill>
        <p:spPr>
          <a:xfrm>
            <a:off x="1474382" y="1495897"/>
            <a:ext cx="9604744" cy="18060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97841"/>
            <a:ext cx="9745589" cy="2179121"/>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Displaying the total payload mass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32C260F0-A0F3-FEE2-F624-59BE653BB41F}"/>
              </a:ext>
            </a:extLst>
          </p:cNvPr>
          <p:cNvPicPr>
            <a:picLocks noChangeAspect="1"/>
          </p:cNvPicPr>
          <p:nvPr/>
        </p:nvPicPr>
        <p:blipFill>
          <a:blip r:embed="rId3"/>
          <a:stretch>
            <a:fillRect/>
          </a:stretch>
        </p:blipFill>
        <p:spPr>
          <a:xfrm>
            <a:off x="1631410" y="1584686"/>
            <a:ext cx="8792802" cy="131463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53023"/>
            <a:ext cx="9745589" cy="1923940"/>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Displaying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ED75373D-3F89-1E3F-9E0C-A351727144B7}"/>
              </a:ext>
            </a:extLst>
          </p:cNvPr>
          <p:cNvPicPr>
            <a:picLocks noChangeAspect="1"/>
          </p:cNvPicPr>
          <p:nvPr/>
        </p:nvPicPr>
        <p:blipFill>
          <a:blip r:embed="rId3"/>
          <a:stretch>
            <a:fillRect/>
          </a:stretch>
        </p:blipFill>
        <p:spPr>
          <a:xfrm>
            <a:off x="2445911" y="1850195"/>
            <a:ext cx="7163800" cy="131463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39609"/>
            <a:ext cx="9745589" cy="2037354"/>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Listing the date when the first successful landing outcome in ground pad was achieved.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7662CDD0-51F4-64F9-176A-DB19BB972734}"/>
              </a:ext>
            </a:extLst>
          </p:cNvPr>
          <p:cNvPicPr>
            <a:picLocks noChangeAspect="1"/>
          </p:cNvPicPr>
          <p:nvPr/>
        </p:nvPicPr>
        <p:blipFill>
          <a:blip r:embed="rId3"/>
          <a:stretch>
            <a:fillRect/>
          </a:stretch>
        </p:blipFill>
        <p:spPr>
          <a:xfrm>
            <a:off x="2361679" y="1862941"/>
            <a:ext cx="7468642" cy="133368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48985"/>
            <a:ext cx="9745589" cy="2327977"/>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Listing the names of the boosters which have success in drone ship and have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0518BA9A-3D21-94D7-9DED-D554F66310AD}"/>
              </a:ext>
            </a:extLst>
          </p:cNvPr>
          <p:cNvPicPr>
            <a:picLocks noChangeAspect="1"/>
          </p:cNvPicPr>
          <p:nvPr/>
        </p:nvPicPr>
        <p:blipFill>
          <a:blip r:embed="rId3"/>
          <a:stretch>
            <a:fillRect/>
          </a:stretch>
        </p:blipFill>
        <p:spPr>
          <a:xfrm>
            <a:off x="1066600" y="1466140"/>
            <a:ext cx="10058800" cy="186420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7675"/>
            <a:ext cx="6795776" cy="534463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a:t>
            </a:r>
          </a:p>
          <a:p>
            <a:pPr lvl="1">
              <a:lnSpc>
                <a:spcPct val="100000"/>
              </a:lnSpc>
              <a:spcBef>
                <a:spcPts val="1400"/>
              </a:spcBef>
            </a:pPr>
            <a:r>
              <a:rPr lang="en-US" sz="16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6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600" dirty="0">
                <a:solidFill>
                  <a:schemeClr val="accent3">
                    <a:lumMod val="25000"/>
                  </a:schemeClr>
                </a:solidFill>
                <a:latin typeface="Abadi" panose="020B0604020104020204" pitchFamily="34" charset="0"/>
              </a:rPr>
              <a:t>Building a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25433"/>
            <a:ext cx="9745589" cy="2051530"/>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Listing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a:extLst>
              <a:ext uri="{FF2B5EF4-FFF2-40B4-BE49-F238E27FC236}">
                <a16:creationId xmlns:a16="http://schemas.microsoft.com/office/drawing/2014/main" id="{9948BDC9-5FFD-C94D-55FC-DC7C560A433B}"/>
              </a:ext>
            </a:extLst>
          </p:cNvPr>
          <p:cNvPicPr>
            <a:picLocks noChangeAspect="1"/>
          </p:cNvPicPr>
          <p:nvPr/>
        </p:nvPicPr>
        <p:blipFill>
          <a:blip r:embed="rId3"/>
          <a:stretch>
            <a:fillRect/>
          </a:stretch>
        </p:blipFill>
        <p:spPr>
          <a:xfrm>
            <a:off x="2102963" y="1461714"/>
            <a:ext cx="7849695" cy="21624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95553"/>
            <a:ext cx="9745589" cy="1881410"/>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Listing the names of the booster versions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FC2CB7FF-7820-508B-88B8-7E5BDD39B95A}"/>
              </a:ext>
            </a:extLst>
          </p:cNvPr>
          <p:cNvPicPr>
            <a:picLocks noChangeAspect="1"/>
          </p:cNvPicPr>
          <p:nvPr/>
        </p:nvPicPr>
        <p:blipFill>
          <a:blip r:embed="rId3"/>
          <a:stretch>
            <a:fillRect/>
          </a:stretch>
        </p:blipFill>
        <p:spPr>
          <a:xfrm>
            <a:off x="2710824" y="1331557"/>
            <a:ext cx="6633974" cy="297232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55311"/>
            <a:ext cx="9745589" cy="2221651"/>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Explanation:</a:t>
            </a:r>
          </a:p>
          <a:p>
            <a:pPr>
              <a:lnSpc>
                <a:spcPct val="100000"/>
              </a:lnSpc>
              <a:spcBef>
                <a:spcPts val="1400"/>
              </a:spcBef>
            </a:pPr>
            <a:r>
              <a:rPr lang="en-US" sz="1800" dirty="0">
                <a:solidFill>
                  <a:schemeClr val="accent3">
                    <a:lumMod val="25000"/>
                  </a:schemeClr>
                </a:solidFill>
                <a:latin typeface="Abadi"/>
              </a:rPr>
              <a:t>Listing the failed landing outcomes in drone ship, their booster versions and launch site names for the months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68673E3-FD97-DED5-0D53-9D625AD998BA}"/>
              </a:ext>
            </a:extLst>
          </p:cNvPr>
          <p:cNvPicPr>
            <a:picLocks noChangeAspect="1"/>
          </p:cNvPicPr>
          <p:nvPr/>
        </p:nvPicPr>
        <p:blipFill>
          <a:blip r:embed="rId3"/>
          <a:stretch>
            <a:fillRect/>
          </a:stretch>
        </p:blipFill>
        <p:spPr>
          <a:xfrm>
            <a:off x="1612604" y="1854984"/>
            <a:ext cx="8966791" cy="11266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55311"/>
            <a:ext cx="9745589" cy="2221651"/>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Ranking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877B265-8A81-E078-09E7-0F3AD85FE1A4}"/>
              </a:ext>
            </a:extLst>
          </p:cNvPr>
          <p:cNvPicPr>
            <a:picLocks noChangeAspect="1"/>
          </p:cNvPicPr>
          <p:nvPr/>
        </p:nvPicPr>
        <p:blipFill>
          <a:blip r:embed="rId3"/>
          <a:stretch>
            <a:fillRect/>
          </a:stretch>
        </p:blipFill>
        <p:spPr>
          <a:xfrm>
            <a:off x="2028519" y="1399217"/>
            <a:ext cx="8134961" cy="22445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184222" cy="4351338"/>
          </a:xfrm>
          <a:prstGeom prst="rect">
            <a:avLst/>
          </a:prstGeom>
        </p:spPr>
        <p:txBody>
          <a:bodyPr lIns="91440" tIns="45720" rIns="91440" bIns="45720" anchor="t">
            <a:noAutofit/>
          </a:bodyPr>
          <a:lstStyle/>
          <a:p>
            <a:pPr marL="0" indent="0">
              <a:buNone/>
            </a:pPr>
            <a:r>
              <a:rPr lang="en-US" sz="1800" dirty="0"/>
              <a:t>Explanation:</a:t>
            </a:r>
          </a:p>
          <a:p>
            <a:r>
              <a:rPr lang="en-US" sz="1800" dirty="0"/>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a:t>
            </a:r>
          </a:p>
          <a:p>
            <a:r>
              <a:rPr lang="en-US" sz="1800" dirty="0"/>
              <a:t>All launch sites are in very close </a:t>
            </a:r>
            <a:r>
              <a:rPr lang="en-US" sz="1800" dirty="0" err="1"/>
              <a:t>proximityto</a:t>
            </a:r>
            <a:r>
              <a:rPr lang="en-US" sz="1800" dirty="0"/>
              <a:t> the coast, while launching rockets towards the ocean it </a:t>
            </a:r>
            <a:r>
              <a:rPr lang="en-US" sz="1800" dirty="0" err="1"/>
              <a:t>minimises</a:t>
            </a:r>
            <a:r>
              <a:rPr lang="en-US" sz="1800" dirty="0"/>
              <a:t> the risk of having any debris dropping or exploding near people.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6" name="Picture 5">
            <a:extLst>
              <a:ext uri="{FF2B5EF4-FFF2-40B4-BE49-F238E27FC236}">
                <a16:creationId xmlns:a16="http://schemas.microsoft.com/office/drawing/2014/main" id="{84B25144-BA4B-900E-A74F-E74F7D75912C}"/>
              </a:ext>
            </a:extLst>
          </p:cNvPr>
          <p:cNvPicPr>
            <a:picLocks noChangeAspect="1"/>
          </p:cNvPicPr>
          <p:nvPr/>
        </p:nvPicPr>
        <p:blipFill>
          <a:blip r:embed="rId3"/>
          <a:stretch>
            <a:fillRect/>
          </a:stretch>
        </p:blipFill>
        <p:spPr>
          <a:xfrm>
            <a:off x="6425366" y="1825625"/>
            <a:ext cx="4282520" cy="361152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552818" cy="4351338"/>
          </a:xfrm>
          <a:prstGeom prst="rect">
            <a:avLst/>
          </a:prstGeom>
        </p:spPr>
        <p:txBody>
          <a:bodyPr lIns="91440" tIns="45720" rIns="91440" bIns="45720" anchor="t">
            <a:normAutofit/>
          </a:bodyPr>
          <a:lstStyle/>
          <a:p>
            <a:pPr marL="0" indent="0">
              <a:spcBef>
                <a:spcPts val="1400"/>
              </a:spcBef>
              <a:buNone/>
            </a:pPr>
            <a:r>
              <a:rPr lang="en-US" sz="1800" dirty="0">
                <a:solidFill>
                  <a:schemeClr val="accent3">
                    <a:lumMod val="25000"/>
                  </a:schemeClr>
                </a:solidFill>
              </a:rPr>
              <a:t>Explanation:</a:t>
            </a:r>
          </a:p>
          <a:p>
            <a:pPr>
              <a:spcBef>
                <a:spcPts val="1400"/>
              </a:spcBef>
            </a:pPr>
            <a:r>
              <a:rPr lang="en-US" sz="1800" dirty="0">
                <a:solidFill>
                  <a:schemeClr val="accent3">
                    <a:lumMod val="25000"/>
                  </a:schemeClr>
                </a:solidFill>
              </a:rPr>
              <a:t>From the </a:t>
            </a:r>
            <a:r>
              <a:rPr lang="en-US" sz="1800" dirty="0" err="1">
                <a:solidFill>
                  <a:schemeClr val="accent3">
                    <a:lumMod val="25000"/>
                  </a:schemeClr>
                </a:solidFill>
              </a:rPr>
              <a:t>colour</a:t>
            </a:r>
            <a:r>
              <a:rPr lang="en-US" sz="1800" dirty="0">
                <a:solidFill>
                  <a:schemeClr val="accent3">
                    <a:lumMod val="25000"/>
                  </a:schemeClr>
                </a:solidFill>
              </a:rPr>
              <a:t>-labeled markers we should be able to easily identify which launch sites have relatively high success rates.</a:t>
            </a:r>
          </a:p>
          <a:p>
            <a:pPr lvl="1">
              <a:spcBef>
                <a:spcPts val="1400"/>
              </a:spcBef>
            </a:pPr>
            <a:r>
              <a:rPr lang="en-US" sz="1600" dirty="0">
                <a:solidFill>
                  <a:schemeClr val="accent3">
                    <a:lumMod val="25000"/>
                  </a:schemeClr>
                </a:solidFill>
              </a:rPr>
              <a:t>Green Marker = </a:t>
            </a:r>
            <a:r>
              <a:rPr lang="en-US" sz="1600" dirty="0" err="1">
                <a:solidFill>
                  <a:schemeClr val="accent3">
                    <a:lumMod val="25000"/>
                  </a:schemeClr>
                </a:solidFill>
              </a:rPr>
              <a:t>SuccessfulLaunch</a:t>
            </a:r>
            <a:endParaRPr lang="en-US" sz="1600" dirty="0">
              <a:solidFill>
                <a:schemeClr val="accent3">
                  <a:lumMod val="25000"/>
                </a:schemeClr>
              </a:solidFill>
            </a:endParaRPr>
          </a:p>
          <a:p>
            <a:pPr lvl="1">
              <a:spcBef>
                <a:spcPts val="1400"/>
              </a:spcBef>
            </a:pPr>
            <a:r>
              <a:rPr lang="en-US" sz="1600" dirty="0">
                <a:solidFill>
                  <a:schemeClr val="accent3">
                    <a:lumMod val="25000"/>
                  </a:schemeClr>
                </a:solidFill>
              </a:rPr>
              <a:t>Red Marker = Failed Launch</a:t>
            </a:r>
          </a:p>
          <a:p>
            <a:pPr>
              <a:spcBef>
                <a:spcPts val="1400"/>
              </a:spcBef>
            </a:pPr>
            <a:r>
              <a:rPr lang="en-US" sz="1800" dirty="0">
                <a:solidFill>
                  <a:schemeClr val="accent3">
                    <a:lumMod val="25000"/>
                  </a:schemeClr>
                </a:solidFill>
              </a:rPr>
              <a:t>Launch Site KSC LC-39A has a very high Success Rate.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p>
        </p:txBody>
      </p:sp>
      <p:pic>
        <p:nvPicPr>
          <p:cNvPr id="4" name="Picture 3">
            <a:extLst>
              <a:ext uri="{FF2B5EF4-FFF2-40B4-BE49-F238E27FC236}">
                <a16:creationId xmlns:a16="http://schemas.microsoft.com/office/drawing/2014/main" id="{0740FA40-9BE9-183A-6B0B-77843DD774B2}"/>
              </a:ext>
            </a:extLst>
          </p:cNvPr>
          <p:cNvPicPr>
            <a:picLocks noChangeAspect="1"/>
          </p:cNvPicPr>
          <p:nvPr/>
        </p:nvPicPr>
        <p:blipFill>
          <a:blip r:embed="rId3"/>
          <a:stretch>
            <a:fillRect/>
          </a:stretch>
        </p:blipFill>
        <p:spPr>
          <a:xfrm>
            <a:off x="7007933" y="1573619"/>
            <a:ext cx="4189276" cy="412188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630790" cy="4314825"/>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From the visual analysis of the launch site KSC LC-39A we can clearly see that it is:</a:t>
            </a:r>
          </a:p>
          <a:p>
            <a:pPr lvl="1">
              <a:lnSpc>
                <a:spcPct val="100000"/>
              </a:lnSpc>
              <a:spcBef>
                <a:spcPts val="1400"/>
              </a:spcBef>
            </a:pPr>
            <a:r>
              <a:rPr lang="en-US" sz="1400" dirty="0">
                <a:solidFill>
                  <a:schemeClr val="accent3">
                    <a:lumMod val="25000"/>
                  </a:schemeClr>
                </a:solidFill>
                <a:latin typeface="Abadi" panose="020B0604020104020204" pitchFamily="34" charset="0"/>
              </a:rPr>
              <a:t>relative close to railway (15.23 km)</a:t>
            </a:r>
          </a:p>
          <a:p>
            <a:pPr lvl="1">
              <a:lnSpc>
                <a:spcPct val="100000"/>
              </a:lnSpc>
              <a:spcBef>
                <a:spcPts val="1400"/>
              </a:spcBef>
            </a:pPr>
            <a:r>
              <a:rPr lang="en-US" sz="1400" dirty="0">
                <a:solidFill>
                  <a:schemeClr val="accent3">
                    <a:lumMod val="25000"/>
                  </a:schemeClr>
                </a:solidFill>
                <a:latin typeface="Abadi" panose="020B0604020104020204" pitchFamily="34" charset="0"/>
              </a:rPr>
              <a:t>relative close to highway (20.28 km)</a:t>
            </a:r>
          </a:p>
          <a:p>
            <a:pPr lvl="1">
              <a:lnSpc>
                <a:spcPct val="100000"/>
              </a:lnSpc>
              <a:spcBef>
                <a:spcPts val="1400"/>
              </a:spcBef>
            </a:pPr>
            <a:r>
              <a:rPr lang="en-US" sz="1400" dirty="0">
                <a:solidFill>
                  <a:schemeClr val="accent3">
                    <a:lumMod val="25000"/>
                  </a:schemeClr>
                </a:solidFill>
                <a:latin typeface="Abadi" panose="020B0604020104020204" pitchFamily="34" charset="0"/>
              </a:rPr>
              <a:t>relative close to coastline (14.99 km)</a:t>
            </a:r>
          </a:p>
          <a:p>
            <a:pPr>
              <a:lnSpc>
                <a:spcPct val="100000"/>
              </a:lnSpc>
              <a:spcBef>
                <a:spcPts val="1400"/>
              </a:spcBef>
            </a:pPr>
            <a:r>
              <a:rPr lang="en-US" sz="1800" dirty="0">
                <a:solidFill>
                  <a:schemeClr val="accent3">
                    <a:lumMod val="25000"/>
                  </a:schemeClr>
                </a:solidFill>
                <a:latin typeface="Abadi" panose="020B0604020104020204" pitchFamily="34" charset="0"/>
              </a:rPr>
              <a:t>Also the launch site KSC LC-39A is relative close to its closest city Titusville (16.32 km).</a:t>
            </a:r>
          </a:p>
          <a:p>
            <a:pPr>
              <a:lnSpc>
                <a:spcPct val="100000"/>
              </a:lnSpc>
              <a:spcBef>
                <a:spcPts val="1400"/>
              </a:spcBef>
            </a:pPr>
            <a:r>
              <a:rPr lang="en-US" sz="1800" dirty="0">
                <a:solidFill>
                  <a:schemeClr val="accent3">
                    <a:lumMod val="25000"/>
                  </a:schemeClr>
                </a:solidFill>
                <a:latin typeface="Abadi" panose="020B0604020104020204" pitchFamily="34" charset="0"/>
              </a:rPr>
              <a:t>Failed rocket with its high speed can cover distances like 15-20 km in few seconds. It could be potentially dangerous to populated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a:latin typeface="Abadi" panose="020B0604020104020204" pitchFamily="34" charset="0"/>
              </a:rPr>
              <a:t>Distance from the launch site KSC LC-39A to its proximities</a:t>
            </a:r>
            <a:endParaRPr lang="en-US" sz="3600" dirty="0">
              <a:solidFill>
                <a:srgbClr val="0B49CB"/>
              </a:solidFill>
              <a:latin typeface="Abadi" panose="020B0604020104020204" pitchFamily="34" charset="0"/>
            </a:endParaRPr>
          </a:p>
        </p:txBody>
      </p:sp>
      <p:pic>
        <p:nvPicPr>
          <p:cNvPr id="4" name="Picture 3">
            <a:extLst>
              <a:ext uri="{FF2B5EF4-FFF2-40B4-BE49-F238E27FC236}">
                <a16:creationId xmlns:a16="http://schemas.microsoft.com/office/drawing/2014/main" id="{0DCA16EF-8FF3-C494-EAA2-39AA536D9015}"/>
              </a:ext>
            </a:extLst>
          </p:cNvPr>
          <p:cNvPicPr>
            <a:picLocks noChangeAspect="1"/>
          </p:cNvPicPr>
          <p:nvPr/>
        </p:nvPicPr>
        <p:blipFill>
          <a:blip r:embed="rId3"/>
          <a:stretch>
            <a:fillRect/>
          </a:stretch>
        </p:blipFill>
        <p:spPr>
          <a:xfrm>
            <a:off x="6643415" y="2176129"/>
            <a:ext cx="4514658" cy="293522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593265"/>
            <a:ext cx="9745589" cy="1583697"/>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The chart clearly shows that from all the sites, KSC LC-39A has the most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success count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FC062FCB-1D96-60FE-A3AB-5F56B9C5ACE3}"/>
              </a:ext>
            </a:extLst>
          </p:cNvPr>
          <p:cNvPicPr>
            <a:picLocks noChangeAspect="1"/>
          </p:cNvPicPr>
          <p:nvPr/>
        </p:nvPicPr>
        <p:blipFill>
          <a:blip r:embed="rId3"/>
          <a:stretch>
            <a:fillRect/>
          </a:stretch>
        </p:blipFill>
        <p:spPr>
          <a:xfrm>
            <a:off x="1768548" y="1321950"/>
            <a:ext cx="8747051" cy="27589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16912"/>
            <a:ext cx="9085526" cy="4802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is the most successful company of the commercial space age, making space travel affordable. The company advertises Falcon 9 rocket launches on its website, with a cost of 62 million dollars, other providers cost upward of 165 million dollars each, much of the saving is because SpaceX can reuse the first stage. Therefore, if we can determine if the first stage will land, we can determine the cost of a launch. Based on public information and machine learning models, we are going to predict if SpaceX will reuse the first stage.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How do variables such as payload mass, launch site, number of flights, and orbits affect the success of the first stage landing?</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Does the rate of successful landings increase over the years?</a:t>
            </a:r>
          </a:p>
          <a:p>
            <a:pPr lvl="1">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What 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394791"/>
            <a:ext cx="10551583" cy="1782171"/>
          </a:xfrm>
          <a:prstGeom prst="rect">
            <a:avLst/>
          </a:prstGeom>
        </p:spPr>
        <p:txBody>
          <a:bodyPr lIns="91440" tIns="45720" rIns="91440" bIns="45720" anchor="t">
            <a:normAutofit/>
          </a:bodyPr>
          <a:lstStyle/>
          <a:p>
            <a:pPr marL="0" indent="0">
              <a:buNone/>
            </a:pPr>
            <a:r>
              <a:rPr lang="en-US" sz="1800" dirty="0"/>
              <a:t>Explanation:</a:t>
            </a:r>
          </a:p>
          <a:p>
            <a:r>
              <a:rPr lang="en-US" sz="1800" dirty="0"/>
              <a:t>KSC LC-39A has the highest launch success rate (76.9%) with 10 successful and only 3 failed landings.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0883D5E3-7B76-7A58-4C4B-2DEA3EBDD848}"/>
              </a:ext>
            </a:extLst>
          </p:cNvPr>
          <p:cNvPicPr>
            <a:picLocks noChangeAspect="1"/>
          </p:cNvPicPr>
          <p:nvPr/>
        </p:nvPicPr>
        <p:blipFill>
          <a:blip r:embed="rId3"/>
          <a:stretch>
            <a:fillRect/>
          </a:stretch>
        </p:blipFill>
        <p:spPr>
          <a:xfrm>
            <a:off x="2154866" y="1350108"/>
            <a:ext cx="8080744" cy="255842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877879"/>
            <a:ext cx="3702752" cy="3299084"/>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The charts show that payloads between 200 and 5500 kg have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Picture 3">
            <a:extLst>
              <a:ext uri="{FF2B5EF4-FFF2-40B4-BE49-F238E27FC236}">
                <a16:creationId xmlns:a16="http://schemas.microsoft.com/office/drawing/2014/main" id="{057C7BBD-BEE4-E452-E834-7D9C1272C30C}"/>
              </a:ext>
            </a:extLst>
          </p:cNvPr>
          <p:cNvPicPr>
            <a:picLocks noChangeAspect="1"/>
          </p:cNvPicPr>
          <p:nvPr/>
        </p:nvPicPr>
        <p:blipFill>
          <a:blip r:embed="rId3"/>
          <a:stretch>
            <a:fillRect/>
          </a:stretch>
        </p:blipFill>
        <p:spPr>
          <a:xfrm>
            <a:off x="5019584" y="1674056"/>
            <a:ext cx="6092887" cy="2160641"/>
          </a:xfrm>
          <a:prstGeom prst="rect">
            <a:avLst/>
          </a:prstGeom>
        </p:spPr>
      </p:pic>
      <p:pic>
        <p:nvPicPr>
          <p:cNvPr id="7" name="Picture 6">
            <a:extLst>
              <a:ext uri="{FF2B5EF4-FFF2-40B4-BE49-F238E27FC236}">
                <a16:creationId xmlns:a16="http://schemas.microsoft.com/office/drawing/2014/main" id="{ABA35583-7A2B-C825-22DA-0673F9052830}"/>
              </a:ext>
            </a:extLst>
          </p:cNvPr>
          <p:cNvPicPr>
            <a:picLocks noChangeAspect="1"/>
          </p:cNvPicPr>
          <p:nvPr/>
        </p:nvPicPr>
        <p:blipFill>
          <a:blip r:embed="rId4"/>
          <a:stretch>
            <a:fillRect/>
          </a:stretch>
        </p:blipFill>
        <p:spPr>
          <a:xfrm>
            <a:off x="5019584" y="4158709"/>
            <a:ext cx="6092887" cy="216064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Based on the scores of the Test Set, we can not confirm which method performs best. </a:t>
            </a:r>
          </a:p>
          <a:p>
            <a:pPr>
              <a:lnSpc>
                <a:spcPct val="100000"/>
              </a:lnSpc>
              <a:spcBef>
                <a:spcPts val="1400"/>
              </a:spcBef>
            </a:pPr>
            <a:r>
              <a:rPr lang="en-US" sz="1800" dirty="0">
                <a:solidFill>
                  <a:schemeClr val="accent3">
                    <a:lumMod val="25000"/>
                  </a:schemeClr>
                </a:solidFill>
                <a:latin typeface="Abadi" panose="020B0604020104020204" pitchFamily="34" charset="0"/>
              </a:rPr>
              <a:t>Same Test Set scores may be due to the small test sample size (18 samples). Therefore, we tested all methods based on the whole Dataset.</a:t>
            </a:r>
          </a:p>
          <a:p>
            <a:pPr>
              <a:lnSpc>
                <a:spcPct val="100000"/>
              </a:lnSpc>
              <a:spcBef>
                <a:spcPts val="1400"/>
              </a:spcBef>
            </a:pPr>
            <a:r>
              <a:rPr lang="en-US" sz="1800" dirty="0">
                <a:solidFill>
                  <a:schemeClr val="accent3">
                    <a:lumMod val="25000"/>
                  </a:schemeClr>
                </a:solidFill>
                <a:latin typeface="Abadi" panose="020B0604020104020204" pitchFamily="34" charset="0"/>
              </a:rPr>
              <a:t>The scores of the whole Dataset confirm that the best model is the Decision Tree Model. This model has not only higher scores, but also the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002E4E4-FF8C-C1CC-81E0-EAFC24D79DC1}"/>
              </a:ext>
            </a:extLst>
          </p:cNvPr>
          <p:cNvPicPr>
            <a:picLocks noChangeAspect="1"/>
          </p:cNvPicPr>
          <p:nvPr/>
        </p:nvPicPr>
        <p:blipFill>
          <a:blip r:embed="rId3"/>
          <a:stretch>
            <a:fillRect/>
          </a:stretch>
        </p:blipFill>
        <p:spPr>
          <a:xfrm>
            <a:off x="7017489" y="1960476"/>
            <a:ext cx="4158974" cy="1232770"/>
          </a:xfrm>
          <a:prstGeom prst="rect">
            <a:avLst/>
          </a:prstGeom>
        </p:spPr>
      </p:pic>
      <p:pic>
        <p:nvPicPr>
          <p:cNvPr id="7" name="Picture 6">
            <a:extLst>
              <a:ext uri="{FF2B5EF4-FFF2-40B4-BE49-F238E27FC236}">
                <a16:creationId xmlns:a16="http://schemas.microsoft.com/office/drawing/2014/main" id="{BF2D30D9-2107-3890-8ECF-41955704673C}"/>
              </a:ext>
            </a:extLst>
          </p:cNvPr>
          <p:cNvPicPr>
            <a:picLocks noChangeAspect="1"/>
          </p:cNvPicPr>
          <p:nvPr/>
        </p:nvPicPr>
        <p:blipFill>
          <a:blip r:embed="rId4"/>
          <a:stretch>
            <a:fillRect/>
          </a:stretch>
        </p:blipFill>
        <p:spPr>
          <a:xfrm>
            <a:off x="7017489" y="4147236"/>
            <a:ext cx="4139511" cy="1232770"/>
          </a:xfrm>
          <a:prstGeom prst="rect">
            <a:avLst/>
          </a:prstGeom>
        </p:spPr>
      </p:pic>
      <p:sp>
        <p:nvSpPr>
          <p:cNvPr id="8" name="TextBox 7">
            <a:extLst>
              <a:ext uri="{FF2B5EF4-FFF2-40B4-BE49-F238E27FC236}">
                <a16:creationId xmlns:a16="http://schemas.microsoft.com/office/drawing/2014/main" id="{D2796407-0BCC-99E3-2A81-F30DCA61D158}"/>
              </a:ext>
            </a:extLst>
          </p:cNvPr>
          <p:cNvSpPr txBox="1"/>
          <p:nvPr/>
        </p:nvSpPr>
        <p:spPr>
          <a:xfrm>
            <a:off x="7308111" y="1449146"/>
            <a:ext cx="3522922" cy="369332"/>
          </a:xfrm>
          <a:prstGeom prst="rect">
            <a:avLst/>
          </a:prstGeom>
          <a:noFill/>
        </p:spPr>
        <p:txBody>
          <a:bodyPr wrap="square" rtlCol="0">
            <a:spAutoFit/>
          </a:bodyPr>
          <a:lstStyle/>
          <a:p>
            <a:r>
              <a:rPr lang="en-US" dirty="0"/>
              <a:t>Scores and Accuracy of the Test Set</a:t>
            </a:r>
            <a:endParaRPr lang="en-IN" dirty="0"/>
          </a:p>
        </p:txBody>
      </p:sp>
      <p:sp>
        <p:nvSpPr>
          <p:cNvPr id="10" name="TextBox 9">
            <a:extLst>
              <a:ext uri="{FF2B5EF4-FFF2-40B4-BE49-F238E27FC236}">
                <a16:creationId xmlns:a16="http://schemas.microsoft.com/office/drawing/2014/main" id="{B96E7923-DE3C-ACF5-9EC4-7C89593004EB}"/>
              </a:ext>
            </a:extLst>
          </p:cNvPr>
          <p:cNvSpPr txBox="1"/>
          <p:nvPr/>
        </p:nvSpPr>
        <p:spPr>
          <a:xfrm>
            <a:off x="7017490" y="3639787"/>
            <a:ext cx="4158973" cy="369332"/>
          </a:xfrm>
          <a:prstGeom prst="rect">
            <a:avLst/>
          </a:prstGeom>
          <a:noFill/>
        </p:spPr>
        <p:txBody>
          <a:bodyPr wrap="square" rtlCol="0">
            <a:spAutoFit/>
          </a:bodyPr>
          <a:lstStyle/>
          <a:p>
            <a:r>
              <a:rPr lang="en-US" dirty="0"/>
              <a:t>Scores and Accuracy of the Entire Data Set</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73096" cy="1968795"/>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Explanation:</a:t>
            </a:r>
          </a:p>
          <a:p>
            <a:pPr>
              <a:lnSpc>
                <a:spcPct val="100000"/>
              </a:lnSpc>
              <a:spcBef>
                <a:spcPts val="1400"/>
              </a:spcBef>
            </a:pPr>
            <a:r>
              <a:rPr lang="en-US" sz="1800" dirty="0">
                <a:solidFill>
                  <a:schemeClr val="accent3">
                    <a:lumMod val="25000"/>
                  </a:schemeClr>
                </a:solidFill>
                <a:latin typeface="Abadi" panose="020B0604020104020204" pitchFamily="34" charset="0"/>
              </a:rPr>
              <a:t>Examining the confusion matrix, we see that logistic regression can distinguish between the different classes. We see that the major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F5AE930-EB80-CBF5-9021-BB9F424FE181}"/>
              </a:ext>
            </a:extLst>
          </p:cNvPr>
          <p:cNvPicPr>
            <a:picLocks noChangeAspect="1"/>
          </p:cNvPicPr>
          <p:nvPr/>
        </p:nvPicPr>
        <p:blipFill>
          <a:blip r:embed="rId3"/>
          <a:stretch>
            <a:fillRect/>
          </a:stretch>
        </p:blipFill>
        <p:spPr>
          <a:xfrm>
            <a:off x="6456308" y="1829575"/>
            <a:ext cx="4516928" cy="3454122"/>
          </a:xfrm>
          <a:prstGeom prst="rect">
            <a:avLst/>
          </a:prstGeom>
        </p:spPr>
      </p:pic>
      <p:pic>
        <p:nvPicPr>
          <p:cNvPr id="7" name="Picture 6">
            <a:extLst>
              <a:ext uri="{FF2B5EF4-FFF2-40B4-BE49-F238E27FC236}">
                <a16:creationId xmlns:a16="http://schemas.microsoft.com/office/drawing/2014/main" id="{6305709A-5B3B-77EC-159C-38F4B21F916C}"/>
              </a:ext>
            </a:extLst>
          </p:cNvPr>
          <p:cNvPicPr>
            <a:picLocks noChangeAspect="1"/>
          </p:cNvPicPr>
          <p:nvPr/>
        </p:nvPicPr>
        <p:blipFill>
          <a:blip r:embed="rId4"/>
          <a:stretch>
            <a:fillRect/>
          </a:stretch>
        </p:blipFill>
        <p:spPr>
          <a:xfrm>
            <a:off x="2098091" y="4390561"/>
            <a:ext cx="1538836" cy="13313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1600" dirty="0"/>
              <a:t>Decision Tree Model is the best algorithm for this dataset.</a:t>
            </a:r>
          </a:p>
          <a:p>
            <a:pPr>
              <a:lnSpc>
                <a:spcPct val="100000"/>
              </a:lnSpc>
              <a:spcBef>
                <a:spcPts val="1400"/>
              </a:spcBef>
            </a:pPr>
            <a:r>
              <a:rPr lang="en-US" sz="1600" dirty="0"/>
              <a:t>Launches with a low payload mass show better results than launches with a larger payload mass.</a:t>
            </a:r>
          </a:p>
          <a:p>
            <a:pPr>
              <a:lnSpc>
                <a:spcPct val="100000"/>
              </a:lnSpc>
              <a:spcBef>
                <a:spcPts val="1400"/>
              </a:spcBef>
            </a:pPr>
            <a:r>
              <a:rPr lang="en-US" sz="1600" dirty="0"/>
              <a:t>Most of launch sites are in proximity to the Equator line and all the sites are in very close proximity to the coast.</a:t>
            </a:r>
          </a:p>
          <a:p>
            <a:pPr>
              <a:lnSpc>
                <a:spcPct val="100000"/>
              </a:lnSpc>
              <a:spcBef>
                <a:spcPts val="1400"/>
              </a:spcBef>
            </a:pPr>
            <a:r>
              <a:rPr lang="en-US" sz="1600" dirty="0"/>
              <a:t>The success rate of launches increases over the years.</a:t>
            </a:r>
          </a:p>
          <a:p>
            <a:pPr>
              <a:lnSpc>
                <a:spcPct val="100000"/>
              </a:lnSpc>
              <a:spcBef>
                <a:spcPts val="1400"/>
              </a:spcBef>
            </a:pPr>
            <a:r>
              <a:rPr lang="en-US" sz="1600" dirty="0"/>
              <a:t>KSC LC-39A has the highest success rate of the launches from all the sites.</a:t>
            </a:r>
          </a:p>
          <a:p>
            <a:pPr>
              <a:lnSpc>
                <a:spcPct val="100000"/>
              </a:lnSpc>
              <a:spcBef>
                <a:spcPts val="1400"/>
              </a:spcBef>
            </a:pPr>
            <a:r>
              <a:rPr lang="en-US" sz="1600" dirty="0"/>
              <a:t>Orbits ES-L1, GEO, HEO and SSO have 100% success rate.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5627"/>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Using SpaceX Rest API</a:t>
            </a:r>
          </a:p>
          <a:p>
            <a:pPr lvl="1">
              <a:lnSpc>
                <a:spcPct val="120000"/>
              </a:lnSpc>
              <a:spcBef>
                <a:spcPts val="1400"/>
              </a:spcBef>
            </a:pPr>
            <a:r>
              <a:rPr lang="en-US" sz="6400" dirty="0">
                <a:solidFill>
                  <a:schemeClr val="accent3">
                    <a:lumMod val="25000"/>
                  </a:schemeClr>
                </a:solidFill>
                <a:latin typeface="Abadi"/>
              </a:rPr>
              <a:t>Using Web Scrapping from Wikipedia</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Filtering the data</a:t>
            </a:r>
          </a:p>
          <a:p>
            <a:pPr lvl="1">
              <a:lnSpc>
                <a:spcPct val="120000"/>
              </a:lnSpc>
              <a:spcBef>
                <a:spcPts val="1400"/>
              </a:spcBef>
            </a:pPr>
            <a:r>
              <a:rPr lang="en-US" sz="6400" dirty="0">
                <a:solidFill>
                  <a:schemeClr val="accent3">
                    <a:lumMod val="25000"/>
                  </a:schemeClr>
                </a:solidFill>
                <a:latin typeface="Abadi"/>
              </a:rPr>
              <a:t>Dealing with missing values</a:t>
            </a:r>
          </a:p>
          <a:p>
            <a:pPr lvl="1">
              <a:lnSpc>
                <a:spcPct val="120000"/>
              </a:lnSpc>
              <a:spcBef>
                <a:spcPts val="1400"/>
              </a:spcBef>
            </a:pPr>
            <a:r>
              <a:rPr lang="en-US" sz="6400" dirty="0">
                <a:solidFill>
                  <a:schemeClr val="accent3">
                    <a:lumMod val="25000"/>
                  </a:schemeClr>
                </a:solidFill>
                <a:latin typeface="Abadi"/>
              </a:rPr>
              <a:t>Using One Hot Encoding to prepare the data to a binary classification</a:t>
            </a:r>
            <a:endParaRPr lang="en-US" sz="6400" dirty="0">
              <a:solidFill>
                <a:schemeClr val="bg2">
                  <a:lumMod val="50000"/>
                </a:schemeClr>
              </a:solidFill>
              <a:latin typeface="Abadi"/>
            </a:endParaRP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Building, tuning and evaluation of classification models to ensure the best results</a:t>
            </a:r>
            <a:endParaRPr lang="en-US" sz="64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1800" dirty="0"/>
              <a:t>Data collection process involved a combination of API requests from SpaceX REST API and Web Scraping data from a table in SpaceX’s Wikipedia entry.</a:t>
            </a:r>
          </a:p>
          <a:p>
            <a:pPr marL="0" indent="0">
              <a:buNone/>
            </a:pPr>
            <a:r>
              <a:rPr lang="en-US" sz="1800" dirty="0"/>
              <a:t>We had to use both of these data collection methods in order to get complete information about the launches for a more detailed analysis.</a:t>
            </a:r>
          </a:p>
          <a:p>
            <a:pPr marL="0" indent="0">
              <a:buNone/>
            </a:pPr>
            <a:r>
              <a:rPr lang="en-US" sz="2000" dirty="0"/>
              <a:t>    Data Columns are obtained by using SpaceX REST API:</a:t>
            </a:r>
          </a:p>
          <a:p>
            <a:pPr marL="0" indent="0">
              <a:buNone/>
            </a:pPr>
            <a:r>
              <a:rPr lang="en-US" sz="2000" dirty="0"/>
              <a:t>	</a:t>
            </a:r>
            <a:r>
              <a:rPr lang="en-US" sz="1800" dirty="0" err="1"/>
              <a:t>FlightNumber</a:t>
            </a:r>
            <a:r>
              <a:rPr lang="en-US" sz="1800" dirty="0"/>
              <a:t>, Date, </a:t>
            </a:r>
            <a:r>
              <a:rPr lang="en-US" sz="1800" dirty="0" err="1"/>
              <a:t>BoosterVersion</a:t>
            </a:r>
            <a:r>
              <a:rPr lang="en-US" sz="1800" dirty="0"/>
              <a:t>, </a:t>
            </a:r>
            <a:r>
              <a:rPr lang="en-US" sz="1800" dirty="0" err="1"/>
              <a:t>PayloadMass</a:t>
            </a:r>
            <a:r>
              <a:rPr lang="en-US" sz="1800" dirty="0"/>
              <a:t>, Orbit, </a:t>
            </a:r>
            <a:r>
              <a:rPr lang="en-US" sz="1800" dirty="0" err="1"/>
              <a:t>LaunchSite</a:t>
            </a:r>
            <a:r>
              <a:rPr lang="en-US" sz="1800" dirty="0"/>
              <a:t>, Outcome, Flights, </a:t>
            </a:r>
            <a:r>
              <a:rPr lang="en-US" sz="1800" dirty="0" err="1"/>
              <a:t>GridFins</a:t>
            </a:r>
            <a:r>
              <a:rPr lang="en-US" sz="1800" dirty="0"/>
              <a:t>, 	Reused, Legs, </a:t>
            </a:r>
            <a:r>
              <a:rPr lang="en-US" sz="1800" dirty="0" err="1"/>
              <a:t>LandingPad</a:t>
            </a:r>
            <a:r>
              <a:rPr lang="en-US" sz="1800" dirty="0"/>
              <a:t>, Block, </a:t>
            </a:r>
            <a:r>
              <a:rPr lang="en-US" sz="1800" dirty="0" err="1"/>
              <a:t>ReusedCount</a:t>
            </a:r>
            <a:r>
              <a:rPr lang="en-US" sz="1800" dirty="0"/>
              <a:t>, Serial, Longitude, Latitude</a:t>
            </a:r>
          </a:p>
          <a:p>
            <a:pPr marL="0" indent="0">
              <a:buNone/>
            </a:pPr>
            <a:r>
              <a:rPr lang="en-US" sz="2000" dirty="0"/>
              <a:t>    Data Columns are obtained by using Wikipedia Web Scraping:</a:t>
            </a:r>
          </a:p>
          <a:p>
            <a:pPr marL="0" indent="0">
              <a:buNone/>
            </a:pPr>
            <a:r>
              <a:rPr lang="en-US" sz="2000" dirty="0"/>
              <a:t>	</a:t>
            </a:r>
            <a:r>
              <a:rPr lang="en-US" sz="1800" dirty="0"/>
              <a:t>Flight No, Launch site, Payload, </a:t>
            </a:r>
            <a:r>
              <a:rPr lang="en-US" sz="1800" dirty="0" err="1"/>
              <a:t>PayloadMass</a:t>
            </a:r>
            <a:r>
              <a:rPr lang="en-US" sz="1800" dirty="0"/>
              <a:t>, Orbit, Customer, Launch outcome, Version Booster,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38595B82-DAA9-0E69-72F9-130CA5E8CD07}"/>
              </a:ext>
            </a:extLst>
          </p:cNvPr>
          <p:cNvSpPr/>
          <p:nvPr/>
        </p:nvSpPr>
        <p:spPr>
          <a:xfrm>
            <a:off x="3717851" y="1393162"/>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Requesting Rocket launch data from SpaceX API</a:t>
            </a:r>
          </a:p>
        </p:txBody>
      </p:sp>
      <p:sp>
        <p:nvSpPr>
          <p:cNvPr id="7" name="Rectangle 6">
            <a:extLst>
              <a:ext uri="{FF2B5EF4-FFF2-40B4-BE49-F238E27FC236}">
                <a16:creationId xmlns:a16="http://schemas.microsoft.com/office/drawing/2014/main" id="{F36DCBC2-56A4-FE27-4D35-0A14C5F24BCA}"/>
              </a:ext>
            </a:extLst>
          </p:cNvPr>
          <p:cNvSpPr/>
          <p:nvPr/>
        </p:nvSpPr>
        <p:spPr>
          <a:xfrm>
            <a:off x="3717851" y="2024210"/>
            <a:ext cx="4756298" cy="6020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Decoding the response content using .</a:t>
            </a:r>
            <a:r>
              <a:rPr lang="en-IN" sz="1600" dirty="0" err="1"/>
              <a:t>json</a:t>
            </a:r>
            <a:r>
              <a:rPr lang="en-IN" sz="1600" dirty="0"/>
              <a:t>() and turning it into a </a:t>
            </a:r>
            <a:r>
              <a:rPr lang="en-IN" sz="1600" dirty="0" err="1"/>
              <a:t>dataframe</a:t>
            </a:r>
            <a:r>
              <a:rPr lang="en-IN" sz="1600" dirty="0"/>
              <a:t> using .</a:t>
            </a:r>
            <a:r>
              <a:rPr lang="en-IN" sz="1600" dirty="0" err="1"/>
              <a:t>json_normalize</a:t>
            </a:r>
            <a:r>
              <a:rPr lang="en-IN" sz="1600" dirty="0"/>
              <a:t>()</a:t>
            </a:r>
          </a:p>
        </p:txBody>
      </p:sp>
      <p:sp>
        <p:nvSpPr>
          <p:cNvPr id="8" name="Rectangle 7">
            <a:extLst>
              <a:ext uri="{FF2B5EF4-FFF2-40B4-BE49-F238E27FC236}">
                <a16:creationId xmlns:a16="http://schemas.microsoft.com/office/drawing/2014/main" id="{01165A29-4387-7919-C2A8-0F60C9AD5F15}"/>
              </a:ext>
            </a:extLst>
          </p:cNvPr>
          <p:cNvSpPr/>
          <p:nvPr/>
        </p:nvSpPr>
        <p:spPr>
          <a:xfrm>
            <a:off x="3717851" y="2796584"/>
            <a:ext cx="4756298" cy="5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Requesting needed information about the launches from SpaceX API by applying custom functions</a:t>
            </a:r>
          </a:p>
        </p:txBody>
      </p:sp>
      <p:sp>
        <p:nvSpPr>
          <p:cNvPr id="9" name="Rectangle 8">
            <a:extLst>
              <a:ext uri="{FF2B5EF4-FFF2-40B4-BE49-F238E27FC236}">
                <a16:creationId xmlns:a16="http://schemas.microsoft.com/office/drawing/2014/main" id="{820673C9-CA65-2CE9-8BED-00BF9882BEE4}"/>
              </a:ext>
            </a:extLst>
          </p:cNvPr>
          <p:cNvSpPr/>
          <p:nvPr/>
        </p:nvSpPr>
        <p:spPr>
          <a:xfrm>
            <a:off x="3717851" y="3512289"/>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Constructing data we have obtained into a dictionary</a:t>
            </a:r>
          </a:p>
        </p:txBody>
      </p:sp>
      <p:sp>
        <p:nvSpPr>
          <p:cNvPr id="10" name="Rectangle 9">
            <a:extLst>
              <a:ext uri="{FF2B5EF4-FFF2-40B4-BE49-F238E27FC236}">
                <a16:creationId xmlns:a16="http://schemas.microsoft.com/office/drawing/2014/main" id="{CEDB1E8B-099F-830F-15D3-DA903B2A2E06}"/>
              </a:ext>
            </a:extLst>
          </p:cNvPr>
          <p:cNvSpPr/>
          <p:nvPr/>
        </p:nvSpPr>
        <p:spPr>
          <a:xfrm>
            <a:off x="3724939" y="4139610"/>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Creating a data frame from the dictionary</a:t>
            </a:r>
          </a:p>
        </p:txBody>
      </p:sp>
      <p:sp>
        <p:nvSpPr>
          <p:cNvPr id="11" name="Rectangle 10">
            <a:extLst>
              <a:ext uri="{FF2B5EF4-FFF2-40B4-BE49-F238E27FC236}">
                <a16:creationId xmlns:a16="http://schemas.microsoft.com/office/drawing/2014/main" id="{5DAE6F06-49DD-16C6-71D6-3D43B1942D48}"/>
              </a:ext>
            </a:extLst>
          </p:cNvPr>
          <p:cNvSpPr/>
          <p:nvPr/>
        </p:nvSpPr>
        <p:spPr>
          <a:xfrm>
            <a:off x="3724939" y="4766931"/>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Filtering the data frame to only include Falcon 9 launches</a:t>
            </a:r>
          </a:p>
        </p:txBody>
      </p:sp>
      <p:sp>
        <p:nvSpPr>
          <p:cNvPr id="12" name="Rectangle 11">
            <a:extLst>
              <a:ext uri="{FF2B5EF4-FFF2-40B4-BE49-F238E27FC236}">
                <a16:creationId xmlns:a16="http://schemas.microsoft.com/office/drawing/2014/main" id="{DD42918D-E8F8-CE09-25A3-2BF72912F535}"/>
              </a:ext>
            </a:extLst>
          </p:cNvPr>
          <p:cNvSpPr/>
          <p:nvPr/>
        </p:nvSpPr>
        <p:spPr>
          <a:xfrm>
            <a:off x="3724939" y="5394251"/>
            <a:ext cx="4756298" cy="5387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Replacing missing values of payload mass column with calculated .mean() for this column</a:t>
            </a:r>
          </a:p>
        </p:txBody>
      </p:sp>
      <p:sp>
        <p:nvSpPr>
          <p:cNvPr id="13" name="Rectangle 12">
            <a:extLst>
              <a:ext uri="{FF2B5EF4-FFF2-40B4-BE49-F238E27FC236}">
                <a16:creationId xmlns:a16="http://schemas.microsoft.com/office/drawing/2014/main" id="{8407FFB3-BFA5-D489-8787-16D8DD564C51}"/>
              </a:ext>
            </a:extLst>
          </p:cNvPr>
          <p:cNvSpPr/>
          <p:nvPr/>
        </p:nvSpPr>
        <p:spPr>
          <a:xfrm>
            <a:off x="3724939" y="6099542"/>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Exporting the data to CSV</a:t>
            </a:r>
          </a:p>
        </p:txBody>
      </p:sp>
      <p:cxnSp>
        <p:nvCxnSpPr>
          <p:cNvPr id="15" name="Straight Arrow Connector 14">
            <a:extLst>
              <a:ext uri="{FF2B5EF4-FFF2-40B4-BE49-F238E27FC236}">
                <a16:creationId xmlns:a16="http://schemas.microsoft.com/office/drawing/2014/main" id="{73BEB462-8707-2BA1-4253-091EFAF4B523}"/>
              </a:ext>
            </a:extLst>
          </p:cNvPr>
          <p:cNvCxnSpPr>
            <a:stCxn id="2" idx="2"/>
            <a:endCxn id="7" idx="0"/>
          </p:cNvCxnSpPr>
          <p:nvPr/>
        </p:nvCxnSpPr>
        <p:spPr>
          <a:xfrm>
            <a:off x="6096000" y="1853906"/>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F296CCB-7270-2ED1-F271-1CF6496831DA}"/>
              </a:ext>
            </a:extLst>
          </p:cNvPr>
          <p:cNvCxnSpPr>
            <a:stCxn id="7" idx="2"/>
            <a:endCxn id="8" idx="0"/>
          </p:cNvCxnSpPr>
          <p:nvPr/>
        </p:nvCxnSpPr>
        <p:spPr>
          <a:xfrm>
            <a:off x="6096000" y="2626280"/>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4F3722-5D97-E4CF-551E-BE8CE8601204}"/>
              </a:ext>
            </a:extLst>
          </p:cNvPr>
          <p:cNvCxnSpPr>
            <a:stCxn id="8" idx="2"/>
            <a:endCxn id="9" idx="0"/>
          </p:cNvCxnSpPr>
          <p:nvPr/>
        </p:nvCxnSpPr>
        <p:spPr>
          <a:xfrm>
            <a:off x="6096000" y="3345712"/>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37C714F-2130-104F-36DB-068EB41ADAAF}"/>
              </a:ext>
            </a:extLst>
          </p:cNvPr>
          <p:cNvCxnSpPr>
            <a:stCxn id="9" idx="2"/>
            <a:endCxn id="10" idx="0"/>
          </p:cNvCxnSpPr>
          <p:nvPr/>
        </p:nvCxnSpPr>
        <p:spPr>
          <a:xfrm>
            <a:off x="6096000" y="3973033"/>
            <a:ext cx="7088"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1233FAB-0514-9AD5-24BF-612843BB6AE4}"/>
              </a:ext>
            </a:extLst>
          </p:cNvPr>
          <p:cNvCxnSpPr>
            <a:stCxn id="10" idx="2"/>
            <a:endCxn id="11" idx="0"/>
          </p:cNvCxnSpPr>
          <p:nvPr/>
        </p:nvCxnSpPr>
        <p:spPr>
          <a:xfrm>
            <a:off x="6103088" y="4600354"/>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56BB65F5-1AD2-19AD-D36A-14A185DAB236}"/>
              </a:ext>
            </a:extLst>
          </p:cNvPr>
          <p:cNvCxnSpPr>
            <a:stCxn id="11" idx="2"/>
            <a:endCxn id="12" idx="0"/>
          </p:cNvCxnSpPr>
          <p:nvPr/>
        </p:nvCxnSpPr>
        <p:spPr>
          <a:xfrm>
            <a:off x="6103088" y="5227675"/>
            <a:ext cx="0" cy="166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D7E77925-7E46-0A54-FFC8-5907505B52CE}"/>
              </a:ext>
            </a:extLst>
          </p:cNvPr>
          <p:cNvCxnSpPr>
            <a:stCxn id="12" idx="2"/>
            <a:endCxn id="13" idx="0"/>
          </p:cNvCxnSpPr>
          <p:nvPr/>
        </p:nvCxnSpPr>
        <p:spPr>
          <a:xfrm>
            <a:off x="6103088" y="5932966"/>
            <a:ext cx="0" cy="166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F20E98BB-7CF3-1F77-A032-3F8331B2646F}"/>
              </a:ext>
            </a:extLst>
          </p:cNvPr>
          <p:cNvSpPr txBox="1"/>
          <p:nvPr/>
        </p:nvSpPr>
        <p:spPr>
          <a:xfrm>
            <a:off x="8286307" y="903033"/>
            <a:ext cx="3395330" cy="369332"/>
          </a:xfrm>
          <a:prstGeom prst="rect">
            <a:avLst/>
          </a:prstGeom>
          <a:noFill/>
        </p:spPr>
        <p:txBody>
          <a:bodyPr wrap="square" rtlCol="0">
            <a:spAutoFit/>
          </a:bodyPr>
          <a:lstStyle/>
          <a:p>
            <a:r>
              <a:rPr lang="en-US" dirty="0">
                <a:hlinkClick r:id="rId3"/>
              </a:rPr>
              <a:t>GitHub URL- Data Collection API</a:t>
            </a:r>
            <a:endParaRPr lang="en-IN"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7" name="Rectangle 26">
            <a:extLst>
              <a:ext uri="{FF2B5EF4-FFF2-40B4-BE49-F238E27FC236}">
                <a16:creationId xmlns:a16="http://schemas.microsoft.com/office/drawing/2014/main" id="{0A9653C9-8E47-1A72-4919-69E37B0984D9}"/>
              </a:ext>
            </a:extLst>
          </p:cNvPr>
          <p:cNvSpPr/>
          <p:nvPr/>
        </p:nvSpPr>
        <p:spPr>
          <a:xfrm>
            <a:off x="3859618" y="1393162"/>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Requesting Falcon 9 launch data from Wikipedia</a:t>
            </a:r>
          </a:p>
        </p:txBody>
      </p:sp>
      <p:sp>
        <p:nvSpPr>
          <p:cNvPr id="28" name="Rectangle 27">
            <a:extLst>
              <a:ext uri="{FF2B5EF4-FFF2-40B4-BE49-F238E27FC236}">
                <a16:creationId xmlns:a16="http://schemas.microsoft.com/office/drawing/2014/main" id="{069EED08-D3C5-4E57-B65B-A075E9265F4C}"/>
              </a:ext>
            </a:extLst>
          </p:cNvPr>
          <p:cNvSpPr/>
          <p:nvPr/>
        </p:nvSpPr>
        <p:spPr>
          <a:xfrm>
            <a:off x="3859618" y="2024210"/>
            <a:ext cx="4756298" cy="6020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Creating a </a:t>
            </a:r>
            <a:r>
              <a:rPr lang="en-IN" sz="1600" dirty="0" err="1"/>
              <a:t>BeautifulSoup</a:t>
            </a:r>
            <a:r>
              <a:rPr lang="en-IN" sz="1600" dirty="0"/>
              <a:t> object from the HTML response</a:t>
            </a:r>
          </a:p>
        </p:txBody>
      </p:sp>
      <p:sp>
        <p:nvSpPr>
          <p:cNvPr id="29" name="Rectangle 28">
            <a:extLst>
              <a:ext uri="{FF2B5EF4-FFF2-40B4-BE49-F238E27FC236}">
                <a16:creationId xmlns:a16="http://schemas.microsoft.com/office/drawing/2014/main" id="{793D3012-A0B0-DCA3-054F-93BB4ACFB0D2}"/>
              </a:ext>
            </a:extLst>
          </p:cNvPr>
          <p:cNvSpPr/>
          <p:nvPr/>
        </p:nvSpPr>
        <p:spPr>
          <a:xfrm>
            <a:off x="3859618" y="2796584"/>
            <a:ext cx="4756298" cy="549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Extracting all column names from the HTML table header</a:t>
            </a:r>
          </a:p>
        </p:txBody>
      </p:sp>
      <p:sp>
        <p:nvSpPr>
          <p:cNvPr id="30" name="Rectangle 29">
            <a:extLst>
              <a:ext uri="{FF2B5EF4-FFF2-40B4-BE49-F238E27FC236}">
                <a16:creationId xmlns:a16="http://schemas.microsoft.com/office/drawing/2014/main" id="{0262D10C-AD43-090D-0637-F5A48ABC5834}"/>
              </a:ext>
            </a:extLst>
          </p:cNvPr>
          <p:cNvSpPr/>
          <p:nvPr/>
        </p:nvSpPr>
        <p:spPr>
          <a:xfrm>
            <a:off x="3859618" y="3512289"/>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Collecting the data by parsing HTML tables</a:t>
            </a:r>
          </a:p>
        </p:txBody>
      </p:sp>
      <p:sp>
        <p:nvSpPr>
          <p:cNvPr id="31" name="Rectangle 30">
            <a:extLst>
              <a:ext uri="{FF2B5EF4-FFF2-40B4-BE49-F238E27FC236}">
                <a16:creationId xmlns:a16="http://schemas.microsoft.com/office/drawing/2014/main" id="{E524903E-488F-07BD-4388-2EB97795A3A0}"/>
              </a:ext>
            </a:extLst>
          </p:cNvPr>
          <p:cNvSpPr/>
          <p:nvPr/>
        </p:nvSpPr>
        <p:spPr>
          <a:xfrm>
            <a:off x="3866706" y="4139610"/>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Constructing data we have obtained into a dictionary</a:t>
            </a:r>
          </a:p>
        </p:txBody>
      </p:sp>
      <p:sp>
        <p:nvSpPr>
          <p:cNvPr id="32" name="Rectangle 31">
            <a:extLst>
              <a:ext uri="{FF2B5EF4-FFF2-40B4-BE49-F238E27FC236}">
                <a16:creationId xmlns:a16="http://schemas.microsoft.com/office/drawing/2014/main" id="{8B597CE2-9533-56D6-AAFE-9E8F6DC37CD0}"/>
              </a:ext>
            </a:extLst>
          </p:cNvPr>
          <p:cNvSpPr/>
          <p:nvPr/>
        </p:nvSpPr>
        <p:spPr>
          <a:xfrm>
            <a:off x="3866706" y="4766931"/>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Creating a data frame from the dictionary</a:t>
            </a:r>
          </a:p>
        </p:txBody>
      </p:sp>
      <p:sp>
        <p:nvSpPr>
          <p:cNvPr id="34" name="Rectangle 33">
            <a:extLst>
              <a:ext uri="{FF2B5EF4-FFF2-40B4-BE49-F238E27FC236}">
                <a16:creationId xmlns:a16="http://schemas.microsoft.com/office/drawing/2014/main" id="{D5806DD7-F49C-CAEF-94E7-3F42817997B1}"/>
              </a:ext>
            </a:extLst>
          </p:cNvPr>
          <p:cNvSpPr/>
          <p:nvPr/>
        </p:nvSpPr>
        <p:spPr>
          <a:xfrm>
            <a:off x="3866706" y="5394251"/>
            <a:ext cx="4756298" cy="460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dirty="0"/>
              <a:t>Exporting the data to CSV</a:t>
            </a:r>
          </a:p>
        </p:txBody>
      </p:sp>
      <p:cxnSp>
        <p:nvCxnSpPr>
          <p:cNvPr id="35" name="Straight Arrow Connector 34">
            <a:extLst>
              <a:ext uri="{FF2B5EF4-FFF2-40B4-BE49-F238E27FC236}">
                <a16:creationId xmlns:a16="http://schemas.microsoft.com/office/drawing/2014/main" id="{43F911B5-3005-36AA-4E7C-351F3F827895}"/>
              </a:ext>
            </a:extLst>
          </p:cNvPr>
          <p:cNvCxnSpPr>
            <a:stCxn id="27" idx="2"/>
            <a:endCxn id="28" idx="0"/>
          </p:cNvCxnSpPr>
          <p:nvPr/>
        </p:nvCxnSpPr>
        <p:spPr>
          <a:xfrm>
            <a:off x="6237767" y="1853906"/>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6FBAFEE5-FFE5-A3AA-CF47-27C23815D010}"/>
              </a:ext>
            </a:extLst>
          </p:cNvPr>
          <p:cNvCxnSpPr>
            <a:stCxn id="28" idx="2"/>
            <a:endCxn id="29" idx="0"/>
          </p:cNvCxnSpPr>
          <p:nvPr/>
        </p:nvCxnSpPr>
        <p:spPr>
          <a:xfrm>
            <a:off x="6237767" y="2626280"/>
            <a:ext cx="0" cy="1703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3286D647-18AE-C742-2D0A-9D7C13A36B3C}"/>
              </a:ext>
            </a:extLst>
          </p:cNvPr>
          <p:cNvCxnSpPr>
            <a:stCxn id="29" idx="2"/>
            <a:endCxn id="30" idx="0"/>
          </p:cNvCxnSpPr>
          <p:nvPr/>
        </p:nvCxnSpPr>
        <p:spPr>
          <a:xfrm>
            <a:off x="6237767" y="3345712"/>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DF6CEC7C-320B-1C27-11D9-3FB6515DC4E3}"/>
              </a:ext>
            </a:extLst>
          </p:cNvPr>
          <p:cNvCxnSpPr>
            <a:stCxn id="30" idx="2"/>
            <a:endCxn id="31" idx="0"/>
          </p:cNvCxnSpPr>
          <p:nvPr/>
        </p:nvCxnSpPr>
        <p:spPr>
          <a:xfrm>
            <a:off x="6237767" y="3973033"/>
            <a:ext cx="7088"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E63BFB4-6609-6E41-CC81-0D933129136E}"/>
              </a:ext>
            </a:extLst>
          </p:cNvPr>
          <p:cNvCxnSpPr>
            <a:stCxn id="31" idx="2"/>
            <a:endCxn id="32" idx="0"/>
          </p:cNvCxnSpPr>
          <p:nvPr/>
        </p:nvCxnSpPr>
        <p:spPr>
          <a:xfrm>
            <a:off x="6244855" y="4600354"/>
            <a:ext cx="0" cy="1665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71FA59EA-3971-AB46-8F58-3021FB219FFA}"/>
              </a:ext>
            </a:extLst>
          </p:cNvPr>
          <p:cNvCxnSpPr>
            <a:cxnSpLocks/>
            <a:stCxn id="32" idx="2"/>
          </p:cNvCxnSpPr>
          <p:nvPr/>
        </p:nvCxnSpPr>
        <p:spPr>
          <a:xfrm>
            <a:off x="6244855" y="5227675"/>
            <a:ext cx="0" cy="166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FBF0D43F-72AF-2515-D729-F83468A8375F}"/>
              </a:ext>
            </a:extLst>
          </p:cNvPr>
          <p:cNvSpPr txBox="1"/>
          <p:nvPr/>
        </p:nvSpPr>
        <p:spPr>
          <a:xfrm>
            <a:off x="6923641" y="925756"/>
            <a:ext cx="4666770" cy="369332"/>
          </a:xfrm>
          <a:prstGeom prst="rect">
            <a:avLst/>
          </a:prstGeom>
          <a:noFill/>
        </p:spPr>
        <p:txBody>
          <a:bodyPr wrap="square" rtlCol="0">
            <a:spAutoFit/>
          </a:bodyPr>
          <a:lstStyle/>
          <a:p>
            <a:r>
              <a:rPr lang="en-US" dirty="0">
                <a:hlinkClick r:id="rId3"/>
              </a:rPr>
              <a:t>GitHub URL-Data collection with Web Scraping </a:t>
            </a:r>
            <a:endParaRPr lang="en-IN"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infopath/2007/PartnerControls"/>
    <ds:schemaRef ds:uri="http://purl.org/dc/dcmitype/"/>
    <ds:schemaRef ds:uri="http://schemas.microsoft.com/office/2006/documentManagement/types"/>
    <ds:schemaRef ds:uri="f80a141d-92ca-4d3d-9308-f7e7b1d44ce8"/>
    <ds:schemaRef ds:uri="http://schemas.microsoft.com/office/2006/metadata/properties"/>
    <ds:schemaRef ds:uri="http://www.w3.org/XML/1998/namespace"/>
    <ds:schemaRef ds:uri="http://purl.org/dc/terms/"/>
    <ds:schemaRef ds:uri="155be751-a274-42e8-93fb-f39d3b9bccc8"/>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808</TotalTime>
  <Words>2623</Words>
  <Application>Microsoft Office PowerPoint</Application>
  <PresentationFormat>Widescreen</PresentationFormat>
  <Paragraphs>287</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(Body)</vt:lpstr>
      <vt:lpstr>Courier New</vt:lpstr>
      <vt:lpstr>IBM Plex Mono SemiBold</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Arun Babu [BCA - 2023]</cp:lastModifiedBy>
  <cp:revision>202</cp:revision>
  <dcterms:created xsi:type="dcterms:W3CDTF">2021-04-29T18:58:34Z</dcterms:created>
  <dcterms:modified xsi:type="dcterms:W3CDTF">2025-05-22T03:03:06Z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